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0"/>
  </p:notesMasterIdLst>
  <p:sldIdLst>
    <p:sldId id="256" r:id="rId5"/>
    <p:sldId id="257" r:id="rId6"/>
    <p:sldId id="258" r:id="rId7"/>
    <p:sldId id="277" r:id="rId8"/>
    <p:sldId id="259" r:id="rId9"/>
    <p:sldId id="260" r:id="rId10"/>
    <p:sldId id="261" r:id="rId11"/>
    <p:sldId id="278" r:id="rId12"/>
    <p:sldId id="263" r:id="rId13"/>
    <p:sldId id="264" r:id="rId14"/>
    <p:sldId id="265" r:id="rId15"/>
    <p:sldId id="281" r:id="rId16"/>
    <p:sldId id="266" r:id="rId17"/>
    <p:sldId id="279" r:id="rId18"/>
    <p:sldId id="280" r:id="rId19"/>
    <p:sldId id="268" r:id="rId20"/>
    <p:sldId id="269" r:id="rId21"/>
    <p:sldId id="270" r:id="rId22"/>
    <p:sldId id="271" r:id="rId23"/>
    <p:sldId id="272" r:id="rId24"/>
    <p:sldId id="273" r:id="rId25"/>
    <p:sldId id="274" r:id="rId26"/>
    <p:sldId id="275" r:id="rId27"/>
    <p:sldId id="301" r:id="rId28"/>
    <p:sldId id="30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8" autoAdjust="0"/>
    <p:restoredTop sz="96296"/>
  </p:normalViewPr>
  <p:slideViewPr>
    <p:cSldViewPr snapToGrid="0">
      <p:cViewPr>
        <p:scale>
          <a:sx n="119" d="100"/>
          <a:sy n="119" d="100"/>
        </p:scale>
        <p:origin x="288"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0F8051-4D97-4CEC-B704-723572B4C3E8}" type="datetimeFigureOut">
              <a:rPr lang="en-AU" smtClean="0"/>
              <a:t>3/8/2022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8DFF93-9E45-4856-8D40-5BA614951943}" type="slidenum">
              <a:rPr lang="en-AU" smtClean="0"/>
              <a:t>‹#›</a:t>
            </a:fld>
            <a:endParaRPr lang="en-AU"/>
          </a:p>
        </p:txBody>
      </p:sp>
    </p:spTree>
    <p:extLst>
      <p:ext uri="{BB962C8B-B14F-4D97-AF65-F5344CB8AC3E}">
        <p14:creationId xmlns:p14="http://schemas.microsoft.com/office/powerpoint/2010/main" val="2592249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biologydictionary.net/circulatory-syste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DBF5369-5432-4AE9-86F7-474D09D0705D}" type="slidenum">
              <a:rPr lang="en-AU" smtClean="0"/>
              <a:t>2</a:t>
            </a:fld>
            <a:endParaRPr lang="en-AU"/>
          </a:p>
        </p:txBody>
      </p:sp>
    </p:spTree>
    <p:extLst>
      <p:ext uri="{BB962C8B-B14F-4D97-AF65-F5344CB8AC3E}">
        <p14:creationId xmlns:p14="http://schemas.microsoft.com/office/powerpoint/2010/main" val="1617518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Shows how different organisms thermoregulate</a:t>
            </a:r>
          </a:p>
          <a:p>
            <a:pPr marL="171450" indent="-171450">
              <a:buFont typeface="Arial" panose="020B0604020202020204" pitchFamily="34" charset="0"/>
              <a:buChar char="•"/>
            </a:pPr>
            <a:r>
              <a:rPr lang="en-US" dirty="0"/>
              <a:t>Graph demonstrates body temperatures of endotherms &amp; ectotherms with changes in environmental temperatures</a:t>
            </a:r>
          </a:p>
          <a:p>
            <a:pPr marL="628650" lvl="1" indent="-171450">
              <a:buFont typeface="Arial" panose="020B0604020202020204" pitchFamily="34" charset="0"/>
              <a:buChar char="•"/>
            </a:pPr>
            <a:r>
              <a:rPr lang="en-US" dirty="0"/>
              <a:t>Body temp stay constant for endotherms</a:t>
            </a:r>
          </a:p>
          <a:p>
            <a:pPr marL="628650" lvl="1" indent="-171450">
              <a:buFont typeface="Arial" panose="020B0604020202020204" pitchFamily="34" charset="0"/>
              <a:buChar char="•"/>
            </a:pPr>
            <a:r>
              <a:rPr lang="en-US" dirty="0"/>
              <a:t>Body temperature tracks environmental temperature in ectotherms</a:t>
            </a:r>
          </a:p>
          <a:p>
            <a:pPr marL="171450" lvl="0" indent="-171450">
              <a:buFont typeface="Arial" panose="020B0604020202020204" pitchFamily="34" charset="0"/>
              <a:buChar char="•"/>
            </a:pPr>
            <a:r>
              <a:rPr lang="en-US" dirty="0"/>
              <a:t>Graph also shows metabolic rate with a changing environmental temperature</a:t>
            </a:r>
          </a:p>
          <a:p>
            <a:pPr marL="628650" lvl="1" indent="-171450">
              <a:buFont typeface="Arial" panose="020B0604020202020204" pitchFamily="34" charset="0"/>
              <a:buChar char="•"/>
            </a:pPr>
            <a:r>
              <a:rPr lang="en-US" dirty="0"/>
              <a:t>When temperatures are low endotherms must spend a lot of energy to maintain a constant body temperature</a:t>
            </a:r>
          </a:p>
          <a:p>
            <a:pPr marL="1085850" lvl="2" indent="-171450">
              <a:buFont typeface="Arial" panose="020B0604020202020204" pitchFamily="34" charset="0"/>
              <a:buChar char="•"/>
            </a:pPr>
            <a:r>
              <a:rPr lang="en-US" dirty="0"/>
              <a:t>Generate muscle activity - shivering</a:t>
            </a:r>
          </a:p>
          <a:p>
            <a:pPr marL="628650" lvl="1" indent="-171450">
              <a:buFont typeface="Arial" panose="020B0604020202020204" pitchFamily="34" charset="0"/>
              <a:buChar char="•"/>
            </a:pPr>
            <a:r>
              <a:rPr lang="en-US" dirty="0"/>
              <a:t>This is because they are constantly losing temperature to the environment</a:t>
            </a:r>
          </a:p>
          <a:p>
            <a:pPr marL="628650" lvl="1" indent="-171450">
              <a:buFont typeface="Arial" panose="020B0604020202020204" pitchFamily="34" charset="0"/>
              <a:buChar char="•"/>
            </a:pPr>
            <a:r>
              <a:rPr lang="en-US" dirty="0"/>
              <a:t>As temperatures get warmer endotherms do not have to work so hard to maintain a constant body temp</a:t>
            </a:r>
          </a:p>
          <a:p>
            <a:pPr marL="628650" lvl="1" indent="-171450">
              <a:buFont typeface="Arial" panose="020B0604020202020204" pitchFamily="34" charset="0"/>
              <a:buChar char="•"/>
            </a:pPr>
            <a:r>
              <a:rPr lang="en-US" dirty="0"/>
              <a:t>As environmental temps exceed body temp endotherms metabolic rate increases as they activity try to increase heat loss</a:t>
            </a:r>
          </a:p>
          <a:p>
            <a:pPr marL="628650" lvl="1" indent="-171450">
              <a:buFont typeface="Arial" panose="020B0604020202020204" pitchFamily="34" charset="0"/>
              <a:buChar char="•"/>
            </a:pPr>
            <a:r>
              <a:rPr lang="en-US" dirty="0"/>
              <a:t>Ectotherms metabolic rate increases exponentially with environmental temp. This is because their body is getting warmer and their body temp reaches optimal temp for enzyme activity and therefore metabolic activity can increases</a:t>
            </a:r>
          </a:p>
          <a:p>
            <a:pPr marL="1085850" lvl="2" indent="-171450">
              <a:buFont typeface="Arial" panose="020B0604020202020204" pitchFamily="34" charset="0"/>
              <a:buChar char="•"/>
            </a:pPr>
            <a:r>
              <a:rPr lang="en-US" dirty="0"/>
              <a:t>When it is cold reptiles are sluggish and slow, when it is hot their movements are much faster</a:t>
            </a:r>
          </a:p>
        </p:txBody>
      </p:sp>
      <p:sp>
        <p:nvSpPr>
          <p:cNvPr id="4" name="Slide Number Placeholder 3"/>
          <p:cNvSpPr>
            <a:spLocks noGrp="1"/>
          </p:cNvSpPr>
          <p:nvPr>
            <p:ph type="sldNum" sz="quarter" idx="5"/>
          </p:nvPr>
        </p:nvSpPr>
        <p:spPr/>
        <p:txBody>
          <a:bodyPr/>
          <a:lstStyle/>
          <a:p>
            <a:fld id="{BDBF5369-5432-4AE9-86F7-474D09D0705D}" type="slidenum">
              <a:rPr lang="en-AU" smtClean="0"/>
              <a:t>11</a:t>
            </a:fld>
            <a:endParaRPr lang="en-AU"/>
          </a:p>
        </p:txBody>
      </p:sp>
    </p:spTree>
    <p:extLst>
      <p:ext uri="{BB962C8B-B14F-4D97-AF65-F5344CB8AC3E}">
        <p14:creationId xmlns:p14="http://schemas.microsoft.com/office/powerpoint/2010/main" val="2506376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BF5369-5432-4AE9-86F7-474D09D0705D}" type="slidenum">
              <a:rPr lang="en-AU" smtClean="0"/>
              <a:t>13</a:t>
            </a:fld>
            <a:endParaRPr lang="en-AU"/>
          </a:p>
        </p:txBody>
      </p:sp>
    </p:spTree>
    <p:extLst>
      <p:ext uri="{BB962C8B-B14F-4D97-AF65-F5344CB8AC3E}">
        <p14:creationId xmlns:p14="http://schemas.microsoft.com/office/powerpoint/2010/main" val="1067124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AU" sz="12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Advantages Endotherms</a:t>
            </a:r>
          </a:p>
          <a:p>
            <a:pPr marL="342900" lvl="0" indent="-342900">
              <a:buFont typeface="Symbol" pitchFamily="2" charset="2"/>
              <a:buChar char=""/>
            </a:pPr>
            <a:r>
              <a:rPr lang="en-AU"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Reproduce at will</a:t>
            </a:r>
            <a:endParaRPr lang="en-AU" sz="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AU"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Span different environments</a:t>
            </a:r>
            <a:endParaRPr lang="en-AU" sz="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AU"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Regulate body temp despite environmental fluctuations </a:t>
            </a:r>
          </a:p>
          <a:p>
            <a:pPr marL="0" lvl="0" indent="0">
              <a:buFontTx/>
              <a:buNone/>
            </a:pPr>
            <a:endParaRPr lang="en-AU"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buFontTx/>
              <a:buNone/>
            </a:pPr>
            <a:r>
              <a:rPr lang="en-AU" sz="12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Advantages Ectotherms</a:t>
            </a:r>
            <a:endParaRPr lang="en-AU" sz="1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AU"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Eat less </a:t>
            </a:r>
            <a:r>
              <a:rPr lang="en-AU" sz="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sym typeface="Symbol" pitchFamily="2" charset="2"/>
              </a:rPr>
              <a:t></a:t>
            </a:r>
            <a:r>
              <a:rPr lang="en-AU"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tolerate fluctuation in food supply</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AU"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Low energy needed to maintain body temperature</a:t>
            </a:r>
          </a:p>
          <a:p>
            <a:pPr marL="0" lvl="0" indent="0">
              <a:buFontTx/>
              <a:buNone/>
            </a:pPr>
            <a:endParaRPr lang="en-AU"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buFontTx/>
              <a:buNone/>
            </a:pPr>
            <a:r>
              <a:rPr lang="en-AU" sz="1200" b="1" dirty="0">
                <a:effectLst/>
                <a:latin typeface="Arial" panose="020B0604020202020204" pitchFamily="34" charset="0"/>
                <a:ea typeface="Times New Roman" panose="02020603050405020304" pitchFamily="18" charset="0"/>
                <a:cs typeface="Times New Roman" panose="02020603050405020304" pitchFamily="18" charset="0"/>
              </a:rPr>
              <a:t>Disadvantages Endotherms</a:t>
            </a:r>
            <a:endParaRPr lang="en-AU" sz="12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AU"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Eat regularly </a:t>
            </a:r>
            <a:r>
              <a:rPr lang="en-AU" sz="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sym typeface="Symbol" pitchFamily="2" charset="2"/>
              </a:rPr>
              <a:t></a:t>
            </a:r>
            <a:r>
              <a:rPr lang="en-AU"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cannot tolerate fluctuation in food supply</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AU"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High amount of energy required to maintain body temperature </a:t>
            </a:r>
          </a:p>
          <a:p>
            <a:pPr marL="342900" lvl="0" indent="-342900">
              <a:buFont typeface="Symbol" pitchFamily="2" charset="2"/>
              <a:buChar char=""/>
            </a:pPr>
            <a:endParaRPr lang="en-AU"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buFontTx/>
              <a:buNone/>
            </a:pPr>
            <a:r>
              <a:rPr lang="en-AU" sz="12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Disadvantages Ectotherms</a:t>
            </a:r>
            <a:endParaRPr lang="en-AU" sz="12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AU"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Rely on environment to regulate body temperature </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AU"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Only a small window to reproduce </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DBF5369-5432-4AE9-86F7-474D09D0705D}" type="slidenum">
              <a:rPr lang="en-AU" smtClean="0"/>
              <a:t>14</a:t>
            </a:fld>
            <a:endParaRPr lang="en-AU"/>
          </a:p>
        </p:txBody>
      </p:sp>
    </p:spTree>
    <p:extLst>
      <p:ext uri="{BB962C8B-B14F-4D97-AF65-F5344CB8AC3E}">
        <p14:creationId xmlns:p14="http://schemas.microsoft.com/office/powerpoint/2010/main" val="3585437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AU" sz="12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Advantages Endotherms</a:t>
            </a:r>
          </a:p>
          <a:p>
            <a:pPr marL="342900" lvl="0" indent="-342900">
              <a:buFont typeface="Symbol" pitchFamily="2" charset="2"/>
              <a:buChar char=""/>
            </a:pPr>
            <a:r>
              <a:rPr lang="en-AU"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Reproduce at will</a:t>
            </a:r>
            <a:endParaRPr lang="en-AU" sz="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AU"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Span different environments</a:t>
            </a:r>
            <a:endParaRPr lang="en-AU" sz="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AU"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Regulate body temp despite environmental fluctuations </a:t>
            </a:r>
          </a:p>
          <a:p>
            <a:pPr marL="0" lvl="0" indent="0">
              <a:buFontTx/>
              <a:buNone/>
            </a:pPr>
            <a:endParaRPr lang="en-AU"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buFontTx/>
              <a:buNone/>
            </a:pPr>
            <a:r>
              <a:rPr lang="en-AU" sz="12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Advantages Ectotherms</a:t>
            </a:r>
            <a:endParaRPr lang="en-AU" sz="1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AU"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Eat less </a:t>
            </a:r>
            <a:r>
              <a:rPr lang="en-AU" sz="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sym typeface="Symbol" pitchFamily="2" charset="2"/>
              </a:rPr>
              <a:t></a:t>
            </a:r>
            <a:r>
              <a:rPr lang="en-AU"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tolerate fluctuation in food supply</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AU"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Low energy needed to maintain body temperature</a:t>
            </a:r>
          </a:p>
          <a:p>
            <a:pPr marL="0" lvl="0" indent="0">
              <a:buFontTx/>
              <a:buNone/>
            </a:pPr>
            <a:endParaRPr lang="en-AU"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buFontTx/>
              <a:buNone/>
            </a:pPr>
            <a:r>
              <a:rPr lang="en-AU" sz="1200" b="1" dirty="0">
                <a:effectLst/>
                <a:latin typeface="Arial" panose="020B0604020202020204" pitchFamily="34" charset="0"/>
                <a:ea typeface="Times New Roman" panose="02020603050405020304" pitchFamily="18" charset="0"/>
                <a:cs typeface="Times New Roman" panose="02020603050405020304" pitchFamily="18" charset="0"/>
              </a:rPr>
              <a:t>Disadvantages Endotherms</a:t>
            </a:r>
            <a:endParaRPr lang="en-AU" sz="12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AU"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Eat regularly </a:t>
            </a:r>
            <a:r>
              <a:rPr lang="en-AU" sz="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sym typeface="Symbol" pitchFamily="2" charset="2"/>
              </a:rPr>
              <a:t></a:t>
            </a:r>
            <a:r>
              <a:rPr lang="en-AU"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cannot tolerate fluctuation in food supply</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AU"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High amount of energy required to maintain body temperature </a:t>
            </a:r>
          </a:p>
          <a:p>
            <a:pPr marL="342900" lvl="0" indent="-342900">
              <a:buFont typeface="Symbol" pitchFamily="2" charset="2"/>
              <a:buChar char=""/>
            </a:pPr>
            <a:endParaRPr lang="en-AU"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buFontTx/>
              <a:buNone/>
            </a:pPr>
            <a:r>
              <a:rPr lang="en-AU" sz="12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Disadvantages Ectotherms</a:t>
            </a:r>
            <a:endParaRPr lang="en-AU" sz="12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AU"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Rely on environment to regulate body temperature </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AU"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Only a small window to reproduce </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DBF5369-5432-4AE9-86F7-474D09D0705D}" type="slidenum">
              <a:rPr lang="en-AU" smtClean="0"/>
              <a:t>15</a:t>
            </a:fld>
            <a:endParaRPr lang="en-AU"/>
          </a:p>
        </p:txBody>
      </p:sp>
    </p:spTree>
    <p:extLst>
      <p:ext uri="{BB962C8B-B14F-4D97-AF65-F5344CB8AC3E}">
        <p14:creationId xmlns:p14="http://schemas.microsoft.com/office/powerpoint/2010/main" val="2012379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BF5369-5432-4AE9-86F7-474D09D0705D}" type="slidenum">
              <a:rPr lang="en-AU" smtClean="0"/>
              <a:t>16</a:t>
            </a:fld>
            <a:endParaRPr lang="en-AU"/>
          </a:p>
        </p:txBody>
      </p:sp>
    </p:spTree>
    <p:extLst>
      <p:ext uri="{BB962C8B-B14F-4D97-AF65-F5344CB8AC3E}">
        <p14:creationId xmlns:p14="http://schemas.microsoft.com/office/powerpoint/2010/main" val="537884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DBF5369-5432-4AE9-86F7-474D09D0705D}" type="slidenum">
              <a:rPr lang="en-AU" smtClean="0"/>
              <a:t>17</a:t>
            </a:fld>
            <a:endParaRPr lang="en-AU"/>
          </a:p>
        </p:txBody>
      </p:sp>
    </p:spTree>
    <p:extLst>
      <p:ext uri="{BB962C8B-B14F-4D97-AF65-F5344CB8AC3E}">
        <p14:creationId xmlns:p14="http://schemas.microsoft.com/office/powerpoint/2010/main" val="2698763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DBF5369-5432-4AE9-86F7-474D09D0705D}" type="slidenum">
              <a:rPr lang="en-AU" smtClean="0"/>
              <a:t>18</a:t>
            </a:fld>
            <a:endParaRPr lang="en-AU"/>
          </a:p>
        </p:txBody>
      </p:sp>
    </p:spTree>
    <p:extLst>
      <p:ext uri="{BB962C8B-B14F-4D97-AF65-F5344CB8AC3E}">
        <p14:creationId xmlns:p14="http://schemas.microsoft.com/office/powerpoint/2010/main" val="3414958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DBF5369-5432-4AE9-86F7-474D09D0705D}" type="slidenum">
              <a:rPr lang="en-AU" smtClean="0"/>
              <a:t>19</a:t>
            </a:fld>
            <a:endParaRPr lang="en-AU"/>
          </a:p>
        </p:txBody>
      </p:sp>
    </p:spTree>
    <p:extLst>
      <p:ext uri="{BB962C8B-B14F-4D97-AF65-F5344CB8AC3E}">
        <p14:creationId xmlns:p14="http://schemas.microsoft.com/office/powerpoint/2010/main" val="1020448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DBF5369-5432-4AE9-86F7-474D09D0705D}" type="slidenum">
              <a:rPr lang="en-AU" smtClean="0"/>
              <a:t>20</a:t>
            </a:fld>
            <a:endParaRPr lang="en-AU"/>
          </a:p>
        </p:txBody>
      </p:sp>
    </p:spTree>
    <p:extLst>
      <p:ext uri="{BB962C8B-B14F-4D97-AF65-F5344CB8AC3E}">
        <p14:creationId xmlns:p14="http://schemas.microsoft.com/office/powerpoint/2010/main" val="3882499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Solar radiation is the most common way, as many ectotherms use the sun’s rays to warm up. Another way is through conduction. Rocks and the ground soak up solar energy, and over time they radiate that energy out in the form of infrared radiation. An ectotherm can also position itself near or on things that are radiating heat to absorb that heat. Thermoregulating ectotherms take advantage of this, and build their body heat up to substantial levels before periods of activity. Then, usually at </a:t>
            </a:r>
            <a:r>
              <a:rPr lang="en-AU" sz="1200" b="0" i="0" kern="1200" dirty="0" err="1">
                <a:solidFill>
                  <a:schemeClr val="tx1"/>
                </a:solidFill>
                <a:effectLst/>
                <a:latin typeface="+mn-lt"/>
                <a:ea typeface="+mn-ea"/>
                <a:cs typeface="+mn-cs"/>
              </a:rPr>
              <a:t>nighttime</a:t>
            </a:r>
            <a:r>
              <a:rPr lang="en-AU" sz="1200" b="0" i="0" kern="1200" dirty="0">
                <a:solidFill>
                  <a:schemeClr val="tx1"/>
                </a:solidFill>
                <a:effectLst/>
                <a:latin typeface="+mn-lt"/>
                <a:ea typeface="+mn-ea"/>
                <a:cs typeface="+mn-cs"/>
              </a:rPr>
              <a:t>, an ectotherm will let its body temperature drop, as it doesn’t need the extra heat. </a:t>
            </a:r>
            <a:endParaRPr lang="en-US" dirty="0"/>
          </a:p>
        </p:txBody>
      </p:sp>
      <p:sp>
        <p:nvSpPr>
          <p:cNvPr id="4" name="Slide Number Placeholder 3"/>
          <p:cNvSpPr>
            <a:spLocks noGrp="1"/>
          </p:cNvSpPr>
          <p:nvPr>
            <p:ph type="sldNum" sz="quarter" idx="5"/>
          </p:nvPr>
        </p:nvSpPr>
        <p:spPr/>
        <p:txBody>
          <a:bodyPr/>
          <a:lstStyle/>
          <a:p>
            <a:fld id="{BDBF5369-5432-4AE9-86F7-474D09D0705D}" type="slidenum">
              <a:rPr lang="en-AU" smtClean="0"/>
              <a:t>21</a:t>
            </a:fld>
            <a:endParaRPr lang="en-AU"/>
          </a:p>
        </p:txBody>
      </p:sp>
    </p:spTree>
    <p:extLst>
      <p:ext uri="{BB962C8B-B14F-4D97-AF65-F5344CB8AC3E}">
        <p14:creationId xmlns:p14="http://schemas.microsoft.com/office/powerpoint/2010/main" val="1135752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DBF5369-5432-4AE9-86F7-474D09D0705D}" type="slidenum">
              <a:rPr lang="en-AU" smtClean="0"/>
              <a:t>3</a:t>
            </a:fld>
            <a:endParaRPr lang="en-AU"/>
          </a:p>
        </p:txBody>
      </p:sp>
    </p:spTree>
    <p:extLst>
      <p:ext uri="{BB962C8B-B14F-4D97-AF65-F5344CB8AC3E}">
        <p14:creationId xmlns:p14="http://schemas.microsoft.com/office/powerpoint/2010/main" val="4102478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DBF5369-5432-4AE9-86F7-474D09D0705D}" type="slidenum">
              <a:rPr lang="en-AU" smtClean="0"/>
              <a:t>22</a:t>
            </a:fld>
            <a:endParaRPr lang="en-AU"/>
          </a:p>
        </p:txBody>
      </p:sp>
    </p:spTree>
    <p:extLst>
      <p:ext uri="{BB962C8B-B14F-4D97-AF65-F5344CB8AC3E}">
        <p14:creationId xmlns:p14="http://schemas.microsoft.com/office/powerpoint/2010/main" val="1926401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DBF5369-5432-4AE9-86F7-474D09D0705D}" type="slidenum">
              <a:rPr lang="en-AU" smtClean="0"/>
              <a:t>23</a:t>
            </a:fld>
            <a:endParaRPr lang="en-AU"/>
          </a:p>
        </p:txBody>
      </p:sp>
    </p:spTree>
    <p:extLst>
      <p:ext uri="{BB962C8B-B14F-4D97-AF65-F5344CB8AC3E}">
        <p14:creationId xmlns:p14="http://schemas.microsoft.com/office/powerpoint/2010/main" val="2282334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Convection to cold water. </a:t>
            </a:r>
            <a:r>
              <a:rPr lang="en-US"/>
              <a:t>Their extremities </a:t>
            </a:r>
            <a:r>
              <a:rPr lang="en-US" dirty="0"/>
              <a:t>will lose lots of heat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BF5369-5432-4AE9-86F7-474D09D0705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7704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DBF5369-5432-4AE9-86F7-474D09D0705D}" type="slidenum">
              <a:rPr lang="en-AU" smtClean="0"/>
              <a:t>4</a:t>
            </a:fld>
            <a:endParaRPr lang="en-AU"/>
          </a:p>
        </p:txBody>
      </p:sp>
    </p:spTree>
    <p:extLst>
      <p:ext uri="{BB962C8B-B14F-4D97-AF65-F5344CB8AC3E}">
        <p14:creationId xmlns:p14="http://schemas.microsoft.com/office/powerpoint/2010/main" val="2885844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DBF5369-5432-4AE9-86F7-474D09D0705D}" type="slidenum">
              <a:rPr lang="en-AU" smtClean="0"/>
              <a:t>5</a:t>
            </a:fld>
            <a:endParaRPr lang="en-AU"/>
          </a:p>
        </p:txBody>
      </p:sp>
    </p:spTree>
    <p:extLst>
      <p:ext uri="{BB962C8B-B14F-4D97-AF65-F5344CB8AC3E}">
        <p14:creationId xmlns:p14="http://schemas.microsoft.com/office/powerpoint/2010/main" val="3546940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DBF5369-5432-4AE9-86F7-474D09D0705D}" type="slidenum">
              <a:rPr lang="en-AU" smtClean="0"/>
              <a:t>6</a:t>
            </a:fld>
            <a:endParaRPr lang="en-AU"/>
          </a:p>
        </p:txBody>
      </p:sp>
    </p:spTree>
    <p:extLst>
      <p:ext uri="{BB962C8B-B14F-4D97-AF65-F5344CB8AC3E}">
        <p14:creationId xmlns:p14="http://schemas.microsoft.com/office/powerpoint/2010/main" val="2767360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DBF5369-5432-4AE9-86F7-474D09D0705D}" type="slidenum">
              <a:rPr lang="en-AU" smtClean="0"/>
              <a:t>7</a:t>
            </a:fld>
            <a:endParaRPr lang="en-AU"/>
          </a:p>
        </p:txBody>
      </p:sp>
    </p:spTree>
    <p:extLst>
      <p:ext uri="{BB962C8B-B14F-4D97-AF65-F5344CB8AC3E}">
        <p14:creationId xmlns:p14="http://schemas.microsoft.com/office/powerpoint/2010/main" val="1937590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DBF5369-5432-4AE9-86F7-474D09D0705D}" type="slidenum">
              <a:rPr lang="en-AU" smtClean="0"/>
              <a:t>8</a:t>
            </a:fld>
            <a:endParaRPr lang="en-AU"/>
          </a:p>
        </p:txBody>
      </p:sp>
    </p:spTree>
    <p:extLst>
      <p:ext uri="{BB962C8B-B14F-4D97-AF65-F5344CB8AC3E}">
        <p14:creationId xmlns:p14="http://schemas.microsoft.com/office/powerpoint/2010/main" val="2330774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DBF5369-5432-4AE9-86F7-474D09D0705D}" type="slidenum">
              <a:rPr lang="en-AU" smtClean="0"/>
              <a:t>9</a:t>
            </a:fld>
            <a:endParaRPr lang="en-AU"/>
          </a:p>
        </p:txBody>
      </p:sp>
    </p:spTree>
    <p:extLst>
      <p:ext uri="{BB962C8B-B14F-4D97-AF65-F5344CB8AC3E}">
        <p14:creationId xmlns:p14="http://schemas.microsoft.com/office/powerpoint/2010/main" val="89288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Endotherms derive this heat from the breakdown of energy rich tissues like fats and through quick muscular contractions, known as shivering. </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These processes release heat, which is then distributed through the body via the </a:t>
            </a:r>
            <a:r>
              <a:rPr lang="en-AU" sz="1200" b="0" i="0" u="sng" kern="1200" dirty="0">
                <a:solidFill>
                  <a:schemeClr val="tx1"/>
                </a:solidFill>
                <a:effectLst/>
                <a:latin typeface="+mn-lt"/>
                <a:ea typeface="+mn-ea"/>
                <a:cs typeface="+mn-cs"/>
                <a:hlinkClick r:id="rId3" tooltip="circulatory system"/>
              </a:rPr>
              <a:t>circulatory system</a:t>
            </a:r>
            <a:r>
              <a:rPr lang="en-AU"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Likewise, an ectotherm also uses the circulatory system to distribute the heat throughout its body, but the heat comes from a different source. </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Instead of relying almost solely on the energy in their food for heat, ectotherms use radiant heat provided by the environment. </a:t>
            </a:r>
          </a:p>
        </p:txBody>
      </p:sp>
      <p:sp>
        <p:nvSpPr>
          <p:cNvPr id="4" name="Slide Number Placeholder 3"/>
          <p:cNvSpPr>
            <a:spLocks noGrp="1"/>
          </p:cNvSpPr>
          <p:nvPr>
            <p:ph type="sldNum" sz="quarter" idx="5"/>
          </p:nvPr>
        </p:nvSpPr>
        <p:spPr/>
        <p:txBody>
          <a:bodyPr/>
          <a:lstStyle/>
          <a:p>
            <a:fld id="{BDBF5369-5432-4AE9-86F7-474D09D0705D}" type="slidenum">
              <a:rPr lang="en-AU" smtClean="0"/>
              <a:t>10</a:t>
            </a:fld>
            <a:endParaRPr lang="en-AU"/>
          </a:p>
        </p:txBody>
      </p:sp>
    </p:spTree>
    <p:extLst>
      <p:ext uri="{BB962C8B-B14F-4D97-AF65-F5344CB8AC3E}">
        <p14:creationId xmlns:p14="http://schemas.microsoft.com/office/powerpoint/2010/main" val="357771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8/3/22</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8/3/22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8/3/22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8/3/22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8/3/22</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8/3/22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8/3/22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8/3/22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8/3/22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8/3/22</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8/3/22</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8/3/22</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e7kmmj_qRss&amp;list=PLsMs3sjjy-pCcR8l3ohnIUhIiCwEjQB6K&amp;index=56&amp;t=223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NJEBfl_LKno&amp;list=PLsMs3sjjy-pCcR8l3ohnIUhIiCwEjQB6K&amp;index=74&amp;t=82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homeostasis</a:t>
            </a:r>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32642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9EE70A-BDB4-B340-806D-795931C95128}"/>
              </a:ext>
            </a:extLst>
          </p:cNvPr>
          <p:cNvSpPr>
            <a:spLocks noGrp="1"/>
          </p:cNvSpPr>
          <p:nvPr>
            <p:ph idx="1"/>
          </p:nvPr>
        </p:nvSpPr>
        <p:spPr>
          <a:xfrm>
            <a:off x="1116093" y="2104495"/>
            <a:ext cx="10178322" cy="3593591"/>
          </a:xfrm>
        </p:spPr>
        <p:txBody>
          <a:bodyPr>
            <a:noAutofit/>
          </a:bodyPr>
          <a:lstStyle/>
          <a:p>
            <a:r>
              <a:rPr lang="en-GB" altLang="en-US" sz="2400" dirty="0"/>
              <a:t>Animals that use </a:t>
            </a:r>
            <a:r>
              <a:rPr lang="en-GB" altLang="en-US" sz="2400" dirty="0">
                <a:solidFill>
                  <a:srgbClr val="FF0000"/>
                </a:solidFill>
              </a:rPr>
              <a:t>metabolic processes </a:t>
            </a:r>
            <a:r>
              <a:rPr lang="en-GB" altLang="en-US" sz="2400" dirty="0"/>
              <a:t>to generate their own heat to maintain their internal temperature within the tolerance range are called </a:t>
            </a:r>
            <a:r>
              <a:rPr lang="en-GB" altLang="en-US" sz="2400" b="1" dirty="0">
                <a:solidFill>
                  <a:srgbClr val="FF0000"/>
                </a:solidFill>
              </a:rPr>
              <a:t>endotherms</a:t>
            </a:r>
            <a:r>
              <a:rPr lang="en-GB" altLang="en-US" sz="2400" dirty="0"/>
              <a:t>.</a:t>
            </a:r>
          </a:p>
          <a:p>
            <a:pPr lvl="1"/>
            <a:r>
              <a:rPr lang="en-GB" altLang="en-US" sz="2400" dirty="0">
                <a:solidFill>
                  <a:srgbClr val="FF0000"/>
                </a:solidFill>
              </a:rPr>
              <a:t>birds and mammals </a:t>
            </a:r>
            <a:r>
              <a:rPr lang="en-GB" altLang="en-US" sz="2400" dirty="0"/>
              <a:t>can generally maintain a stable internal temperature independent of external temperature fluctuations.</a:t>
            </a:r>
          </a:p>
          <a:p>
            <a:r>
              <a:rPr lang="en-GB" altLang="en-US" sz="2400" dirty="0"/>
              <a:t>An animal whose body temperature is determined by the </a:t>
            </a:r>
            <a:r>
              <a:rPr lang="en-GB" altLang="en-US" sz="2400" dirty="0">
                <a:solidFill>
                  <a:srgbClr val="FF0000"/>
                </a:solidFill>
              </a:rPr>
              <a:t>external environment</a:t>
            </a:r>
            <a:r>
              <a:rPr lang="en-GB" altLang="en-US" sz="2400" dirty="0"/>
              <a:t> is called an </a:t>
            </a:r>
            <a:r>
              <a:rPr lang="en-GB" altLang="en-US" sz="2400" b="1" dirty="0">
                <a:solidFill>
                  <a:srgbClr val="FF0000"/>
                </a:solidFill>
              </a:rPr>
              <a:t>ectotherm</a:t>
            </a:r>
            <a:r>
              <a:rPr lang="en-GB" altLang="en-US" sz="2400" dirty="0"/>
              <a:t>. </a:t>
            </a:r>
          </a:p>
          <a:p>
            <a:pPr lvl="1"/>
            <a:r>
              <a:rPr lang="en-AU" altLang="en-US" sz="2400" dirty="0">
                <a:solidFill>
                  <a:srgbClr val="FF0000"/>
                </a:solidFill>
              </a:rPr>
              <a:t>amphibians, some reptiles and fish, and most invertebrates</a:t>
            </a:r>
            <a:r>
              <a:rPr lang="en-AU" altLang="en-US" sz="2400" dirty="0"/>
              <a:t>, cannot maintain a stable internal environment and instead obtain heat from the sun or from objects in their surroundings. </a:t>
            </a:r>
          </a:p>
          <a:p>
            <a:pPr marL="0" indent="0">
              <a:buNone/>
            </a:pPr>
            <a:endParaRPr lang="en-US" sz="2400" dirty="0"/>
          </a:p>
        </p:txBody>
      </p:sp>
      <p:sp>
        <p:nvSpPr>
          <p:cNvPr id="6" name="Title 1">
            <a:extLst>
              <a:ext uri="{FF2B5EF4-FFF2-40B4-BE49-F238E27FC236}">
                <a16:creationId xmlns:a16="http://schemas.microsoft.com/office/drawing/2014/main" id="{D9FF29B2-CE23-234E-BC9E-9992ABC6415D}"/>
              </a:ext>
            </a:extLst>
          </p:cNvPr>
          <p:cNvSpPr txBox="1">
            <a:spLocks/>
          </p:cNvSpPr>
          <p:nvPr/>
        </p:nvSpPr>
        <p:spPr>
          <a:xfrm>
            <a:off x="1116093" y="932360"/>
            <a:ext cx="11075907"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n-AU" sz="30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2: </a:t>
            </a:r>
            <a:r>
              <a:rPr lang="en-AU" sz="3000" b="1" dirty="0">
                <a:latin typeface="Calibri" panose="020F0502020204030204" pitchFamily="34" charset="0"/>
                <a:ea typeface="Calibri" panose="020F0502020204030204" pitchFamily="34" charset="0"/>
                <a:cs typeface="Times New Roman" panose="02020603050405020304" pitchFamily="18" charset="0"/>
              </a:rPr>
              <a:t>Define the terms endotherms and ectotherms and give examples of endothermic &amp; ectothermic animals</a:t>
            </a:r>
            <a:br>
              <a:rPr lang="en-AU" sz="3000" dirty="0">
                <a:latin typeface="Calibri" panose="020F0502020204030204" pitchFamily="34" charset="0"/>
                <a:ea typeface="Calibri" panose="020F0502020204030204" pitchFamily="34" charset="0"/>
                <a:cs typeface="Times New Roman" panose="02020603050405020304" pitchFamily="18" charset="0"/>
              </a:rPr>
            </a:br>
            <a:endParaRPr lang="en-US" sz="3000" dirty="0"/>
          </a:p>
        </p:txBody>
      </p:sp>
    </p:spTree>
    <p:extLst>
      <p:ext uri="{BB962C8B-B14F-4D97-AF65-F5344CB8AC3E}">
        <p14:creationId xmlns:p14="http://schemas.microsoft.com/office/powerpoint/2010/main" val="1208490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7F0F0-B819-C942-9787-023BD1779104}"/>
              </a:ext>
            </a:extLst>
          </p:cNvPr>
          <p:cNvSpPr>
            <a:spLocks noGrp="1"/>
          </p:cNvSpPr>
          <p:nvPr>
            <p:ph type="title"/>
          </p:nvPr>
        </p:nvSpPr>
        <p:spPr/>
        <p:txBody>
          <a:bodyPr/>
          <a:lstStyle/>
          <a:p>
            <a:r>
              <a:rPr lang="en-US" dirty="0"/>
              <a:t>Thermoregulation in animals</a:t>
            </a:r>
          </a:p>
        </p:txBody>
      </p:sp>
      <p:sp>
        <p:nvSpPr>
          <p:cNvPr id="4" name="Content Placeholder 3">
            <a:extLst>
              <a:ext uri="{FF2B5EF4-FFF2-40B4-BE49-F238E27FC236}">
                <a16:creationId xmlns:a16="http://schemas.microsoft.com/office/drawing/2014/main" id="{84D12C96-9BF9-3041-8C64-9A057E0A9B45}"/>
              </a:ext>
            </a:extLst>
          </p:cNvPr>
          <p:cNvSpPr>
            <a:spLocks noGrp="1"/>
          </p:cNvSpPr>
          <p:nvPr>
            <p:ph idx="1"/>
          </p:nvPr>
        </p:nvSpPr>
        <p:spPr/>
        <p:txBody>
          <a:bodyPr/>
          <a:lstStyle/>
          <a:p>
            <a:endParaRPr lang="en-US" dirty="0"/>
          </a:p>
        </p:txBody>
      </p:sp>
      <p:sp>
        <p:nvSpPr>
          <p:cNvPr id="9" name="object 17">
            <a:extLst>
              <a:ext uri="{FF2B5EF4-FFF2-40B4-BE49-F238E27FC236}">
                <a16:creationId xmlns:a16="http://schemas.microsoft.com/office/drawing/2014/main" id="{F59F741F-5EFA-3F49-8E26-F2B8FC14F576}"/>
              </a:ext>
            </a:extLst>
          </p:cNvPr>
          <p:cNvSpPr/>
          <p:nvPr/>
        </p:nvSpPr>
        <p:spPr>
          <a:xfrm>
            <a:off x="1280255" y="1414462"/>
            <a:ext cx="10178321" cy="4889702"/>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817547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30F344-35AC-DF4A-B2B1-38376082BDAD}"/>
              </a:ext>
            </a:extLst>
          </p:cNvPr>
          <p:cNvSpPr>
            <a:spLocks noGrp="1"/>
          </p:cNvSpPr>
          <p:nvPr>
            <p:ph idx="1"/>
          </p:nvPr>
        </p:nvSpPr>
        <p:spPr/>
        <p:txBody>
          <a:bodyPr/>
          <a:lstStyle/>
          <a:p>
            <a:endParaRPr lang="en-US"/>
          </a:p>
        </p:txBody>
      </p:sp>
      <p:pic>
        <p:nvPicPr>
          <p:cNvPr id="4" name="Picture 2" descr="figure-40-09">
            <a:extLst>
              <a:ext uri="{FF2B5EF4-FFF2-40B4-BE49-F238E27FC236}">
                <a16:creationId xmlns:a16="http://schemas.microsoft.com/office/drawing/2014/main" id="{A5002373-11EA-3D4A-A664-0F4204424C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943" y="1475609"/>
            <a:ext cx="9581792" cy="521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33C4B355-A526-5140-970D-BFA1CDFEC238}"/>
              </a:ext>
            </a:extLst>
          </p:cNvPr>
          <p:cNvSpPr>
            <a:spLocks noGrp="1"/>
          </p:cNvSpPr>
          <p:nvPr>
            <p:ph type="title"/>
          </p:nvPr>
        </p:nvSpPr>
        <p:spPr/>
        <p:txBody>
          <a:bodyPr/>
          <a:lstStyle/>
          <a:p>
            <a:r>
              <a:rPr lang="en-US" dirty="0"/>
              <a:t>Check your understanding</a:t>
            </a:r>
          </a:p>
        </p:txBody>
      </p:sp>
    </p:spTree>
    <p:extLst>
      <p:ext uri="{BB962C8B-B14F-4D97-AF65-F5344CB8AC3E}">
        <p14:creationId xmlns:p14="http://schemas.microsoft.com/office/powerpoint/2010/main" val="2796076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DAC78A7-521D-D244-80F9-BDF7410D82F7}"/>
              </a:ext>
            </a:extLst>
          </p:cNvPr>
          <p:cNvGraphicFramePr>
            <a:graphicFrameLocks noGrp="1"/>
          </p:cNvGraphicFramePr>
          <p:nvPr>
            <p:ph idx="1"/>
            <p:extLst>
              <p:ext uri="{D42A27DB-BD31-4B8C-83A1-F6EECF244321}">
                <p14:modId xmlns:p14="http://schemas.microsoft.com/office/powerpoint/2010/main" val="631460534"/>
              </p:ext>
            </p:extLst>
          </p:nvPr>
        </p:nvGraphicFramePr>
        <p:xfrm>
          <a:off x="1180373" y="1921448"/>
          <a:ext cx="10668773" cy="4059985"/>
        </p:xfrm>
        <a:graphic>
          <a:graphicData uri="http://schemas.openxmlformats.org/drawingml/2006/table">
            <a:tbl>
              <a:tblPr firstRow="1" bandRow="1">
                <a:tableStyleId>{5C22544A-7EE6-4342-B048-85BDC9FD1C3A}</a:tableStyleId>
              </a:tblPr>
              <a:tblGrid>
                <a:gridCol w="2555550">
                  <a:extLst>
                    <a:ext uri="{9D8B030D-6E8A-4147-A177-3AD203B41FA5}">
                      <a16:colId xmlns:a16="http://schemas.microsoft.com/office/drawing/2014/main" val="1567201428"/>
                    </a:ext>
                  </a:extLst>
                </a:gridCol>
                <a:gridCol w="4214553">
                  <a:extLst>
                    <a:ext uri="{9D8B030D-6E8A-4147-A177-3AD203B41FA5}">
                      <a16:colId xmlns:a16="http://schemas.microsoft.com/office/drawing/2014/main" val="20000"/>
                    </a:ext>
                  </a:extLst>
                </a:gridCol>
                <a:gridCol w="3898670">
                  <a:extLst>
                    <a:ext uri="{9D8B030D-6E8A-4147-A177-3AD203B41FA5}">
                      <a16:colId xmlns:a16="http://schemas.microsoft.com/office/drawing/2014/main" val="20001"/>
                    </a:ext>
                  </a:extLst>
                </a:gridCol>
              </a:tblGrid>
              <a:tr h="585257">
                <a:tc>
                  <a:txBody>
                    <a:bodyPr/>
                    <a:lstStyle/>
                    <a:p>
                      <a:endParaRPr lang="en-US" sz="2400" dirty="0"/>
                    </a:p>
                  </a:txBody>
                  <a:tcPr marL="91442" marR="91442" marT="45722" marB="45722"/>
                </a:tc>
                <a:tc>
                  <a:txBody>
                    <a:bodyPr/>
                    <a:lstStyle/>
                    <a:p>
                      <a:r>
                        <a:rPr lang="en-US" sz="2400" dirty="0"/>
                        <a:t>Endotherms</a:t>
                      </a:r>
                    </a:p>
                  </a:txBody>
                  <a:tcPr marL="91442" marR="91442" marT="45722" marB="45722"/>
                </a:tc>
                <a:tc>
                  <a:txBody>
                    <a:bodyPr/>
                    <a:lstStyle/>
                    <a:p>
                      <a:r>
                        <a:rPr lang="en-US" sz="2400" dirty="0"/>
                        <a:t>Ectotherms </a:t>
                      </a:r>
                    </a:p>
                  </a:txBody>
                  <a:tcPr marL="91442" marR="91442" marT="45722" marB="45722"/>
                </a:tc>
                <a:extLst>
                  <a:ext uri="{0D108BD9-81ED-4DB2-BD59-A6C34878D82A}">
                    <a16:rowId xmlns:a16="http://schemas.microsoft.com/office/drawing/2014/main" val="10000"/>
                  </a:ext>
                </a:extLst>
              </a:tr>
              <a:tr h="1796567">
                <a:tc>
                  <a:txBody>
                    <a:bodyPr/>
                    <a:lstStyle/>
                    <a:p>
                      <a:r>
                        <a:rPr lang="en-AU" sz="2400" kern="1200" dirty="0">
                          <a:solidFill>
                            <a:schemeClr val="dk1"/>
                          </a:solidFill>
                          <a:effectLst/>
                          <a:latin typeface="+mn-lt"/>
                          <a:ea typeface="+mn-ea"/>
                          <a:cs typeface="+mn-cs"/>
                        </a:rPr>
                        <a:t>Thermoregulation</a:t>
                      </a:r>
                    </a:p>
                  </a:txBody>
                  <a:tcPr marL="91442" marR="91442" marT="45722" marB="45722"/>
                </a:tc>
                <a:tc>
                  <a:txBody>
                    <a:bodyPr/>
                    <a:lstStyle/>
                    <a:p>
                      <a:r>
                        <a:rPr lang="en-AU" sz="2400" kern="1200" dirty="0">
                          <a:solidFill>
                            <a:schemeClr val="dk1"/>
                          </a:solidFill>
                          <a:effectLst/>
                          <a:latin typeface="+mn-lt"/>
                          <a:ea typeface="+mn-ea"/>
                          <a:cs typeface="+mn-cs"/>
                        </a:rPr>
                        <a:t>Use </a:t>
                      </a:r>
                      <a:r>
                        <a:rPr lang="en-AU" sz="2400" b="1" kern="1200" dirty="0">
                          <a:solidFill>
                            <a:schemeClr val="dk1"/>
                          </a:solidFill>
                          <a:effectLst/>
                          <a:latin typeface="+mn-lt"/>
                          <a:ea typeface="+mn-ea"/>
                          <a:cs typeface="+mn-cs"/>
                        </a:rPr>
                        <a:t>metabolic processes </a:t>
                      </a:r>
                      <a:r>
                        <a:rPr lang="en-AU" sz="2400" kern="1200" dirty="0">
                          <a:solidFill>
                            <a:schemeClr val="dk1"/>
                          </a:solidFill>
                          <a:effectLst/>
                          <a:latin typeface="+mn-lt"/>
                          <a:ea typeface="+mn-ea"/>
                          <a:cs typeface="+mn-cs"/>
                        </a:rPr>
                        <a:t>to generate their own heat to maintain their internal temperature</a:t>
                      </a:r>
                    </a:p>
                  </a:txBody>
                  <a:tcPr marL="91442" marR="91442" marT="45722" marB="45722"/>
                </a:tc>
                <a:tc>
                  <a:txBody>
                    <a:bodyPr/>
                    <a:lstStyle/>
                    <a:p>
                      <a:pPr marL="342900" indent="-342900">
                        <a:buFont typeface="Arial" panose="020B0604020202020204" pitchFamily="34" charset="0"/>
                        <a:buChar char="•"/>
                      </a:pPr>
                      <a:r>
                        <a:rPr lang="en-AU" sz="2400" kern="1200" dirty="0">
                          <a:solidFill>
                            <a:schemeClr val="dk1"/>
                          </a:solidFill>
                          <a:effectLst/>
                          <a:latin typeface="+mn-lt"/>
                          <a:ea typeface="+mn-ea"/>
                          <a:cs typeface="+mn-cs"/>
                        </a:rPr>
                        <a:t>Rely on external sources for gaining heat</a:t>
                      </a:r>
                    </a:p>
                    <a:p>
                      <a:pPr marL="342900" indent="-342900">
                        <a:buFont typeface="Arial" panose="020B0604020202020204" pitchFamily="34" charset="0"/>
                        <a:buChar char="•"/>
                      </a:pPr>
                      <a:r>
                        <a:rPr lang="en-AU" sz="2400" kern="1200" dirty="0">
                          <a:solidFill>
                            <a:schemeClr val="dk1"/>
                          </a:solidFill>
                          <a:effectLst/>
                          <a:latin typeface="+mn-lt"/>
                          <a:ea typeface="+mn-ea"/>
                          <a:cs typeface="+mn-cs"/>
                        </a:rPr>
                        <a:t>May obtain heat from the sun or from objects in the surroundings</a:t>
                      </a:r>
                    </a:p>
                  </a:txBody>
                  <a:tcPr marL="91442" marR="91442" marT="45722" marB="45722"/>
                </a:tc>
                <a:extLst>
                  <a:ext uri="{0D108BD9-81ED-4DB2-BD59-A6C34878D82A}">
                    <a16:rowId xmlns:a16="http://schemas.microsoft.com/office/drawing/2014/main" val="10001"/>
                  </a:ext>
                </a:extLst>
              </a:tr>
              <a:tr h="15343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kern="1200" dirty="0">
                          <a:solidFill>
                            <a:schemeClr val="dk1"/>
                          </a:solidFill>
                          <a:effectLst/>
                          <a:latin typeface="+mn-lt"/>
                          <a:ea typeface="+mn-ea"/>
                          <a:cs typeface="+mn-cs"/>
                        </a:rPr>
                        <a:t>Body temperature stable/fluctuates</a:t>
                      </a:r>
                    </a:p>
                  </a:txBody>
                  <a:tcPr marL="91442" marR="91442"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kern="1200" dirty="0">
                          <a:solidFill>
                            <a:schemeClr val="dk1"/>
                          </a:solidFill>
                          <a:effectLst/>
                          <a:latin typeface="+mn-lt"/>
                          <a:ea typeface="+mn-ea"/>
                          <a:cs typeface="+mn-cs"/>
                        </a:rPr>
                        <a:t>Maintain a stable internal temperature independent of external temperature fluctuations</a:t>
                      </a:r>
                    </a:p>
                  </a:txBody>
                  <a:tcPr marL="91442" marR="91442"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kern="1200" dirty="0">
                          <a:solidFill>
                            <a:schemeClr val="dk1"/>
                          </a:solidFill>
                          <a:effectLst/>
                          <a:latin typeface="+mn-lt"/>
                          <a:ea typeface="+mn-ea"/>
                          <a:cs typeface="+mn-cs"/>
                        </a:rPr>
                        <a:t>Body temperature fluctuates with the external environment</a:t>
                      </a:r>
                    </a:p>
                  </a:txBody>
                  <a:tcPr marL="91442" marR="91442" marT="45722" marB="45722"/>
                </a:tc>
                <a:extLst>
                  <a:ext uri="{0D108BD9-81ED-4DB2-BD59-A6C34878D82A}">
                    <a16:rowId xmlns:a16="http://schemas.microsoft.com/office/drawing/2014/main" val="10002"/>
                  </a:ext>
                </a:extLst>
              </a:tr>
            </a:tbl>
          </a:graphicData>
        </a:graphic>
      </p:graphicFrame>
      <p:sp>
        <p:nvSpPr>
          <p:cNvPr id="6" name="Title 1">
            <a:extLst>
              <a:ext uri="{FF2B5EF4-FFF2-40B4-BE49-F238E27FC236}">
                <a16:creationId xmlns:a16="http://schemas.microsoft.com/office/drawing/2014/main" id="{1A394BF6-12CF-FB49-A0A7-537028D8925C}"/>
              </a:ext>
            </a:extLst>
          </p:cNvPr>
          <p:cNvSpPr txBox="1">
            <a:spLocks/>
          </p:cNvSpPr>
          <p:nvPr/>
        </p:nvSpPr>
        <p:spPr>
          <a:xfrm>
            <a:off x="1180374" y="630774"/>
            <a:ext cx="10668773"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n-AU" sz="30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3: </a:t>
            </a:r>
            <a:r>
              <a:rPr lang="en-AU" sz="3000" b="1" dirty="0">
                <a:latin typeface="Calibri" panose="020F0502020204030204" pitchFamily="34" charset="0"/>
                <a:ea typeface="Calibri" panose="020F0502020204030204" pitchFamily="34" charset="0"/>
                <a:cs typeface="Times New Roman" panose="02020603050405020304" pitchFamily="18" charset="0"/>
              </a:rPr>
              <a:t>Compare how endothermic and ectothermic organisms thermoregulate,  how their body temperature changes with environmental temperature</a:t>
            </a:r>
            <a:endParaRPr lang="en-US" sz="3000" dirty="0"/>
          </a:p>
        </p:txBody>
      </p:sp>
    </p:spTree>
    <p:extLst>
      <p:ext uri="{BB962C8B-B14F-4D97-AF65-F5344CB8AC3E}">
        <p14:creationId xmlns:p14="http://schemas.microsoft.com/office/powerpoint/2010/main" val="4171231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030378F9-68B0-3F49-81DB-F982970DFE7F}"/>
              </a:ext>
            </a:extLst>
          </p:cNvPr>
          <p:cNvGraphicFramePr>
            <a:graphicFrameLocks noGrp="1"/>
          </p:cNvGraphicFramePr>
          <p:nvPr>
            <p:ph idx="1"/>
            <p:extLst>
              <p:ext uri="{D42A27DB-BD31-4B8C-83A1-F6EECF244321}">
                <p14:modId xmlns:p14="http://schemas.microsoft.com/office/powerpoint/2010/main" val="2104651177"/>
              </p:ext>
            </p:extLst>
          </p:nvPr>
        </p:nvGraphicFramePr>
        <p:xfrm>
          <a:off x="939890" y="1586728"/>
          <a:ext cx="10801897" cy="4960169"/>
        </p:xfrm>
        <a:graphic>
          <a:graphicData uri="http://schemas.openxmlformats.org/drawingml/2006/table">
            <a:tbl>
              <a:tblPr firstRow="1" bandRow="1">
                <a:tableStyleId>{5C22544A-7EE6-4342-B048-85BDC9FD1C3A}</a:tableStyleId>
              </a:tblPr>
              <a:tblGrid>
                <a:gridCol w="1677186">
                  <a:extLst>
                    <a:ext uri="{9D8B030D-6E8A-4147-A177-3AD203B41FA5}">
                      <a16:colId xmlns:a16="http://schemas.microsoft.com/office/drawing/2014/main" val="1026291829"/>
                    </a:ext>
                  </a:extLst>
                </a:gridCol>
                <a:gridCol w="4356605">
                  <a:extLst>
                    <a:ext uri="{9D8B030D-6E8A-4147-A177-3AD203B41FA5}">
                      <a16:colId xmlns:a16="http://schemas.microsoft.com/office/drawing/2014/main" val="1918117105"/>
                    </a:ext>
                  </a:extLst>
                </a:gridCol>
                <a:gridCol w="4768106">
                  <a:extLst>
                    <a:ext uri="{9D8B030D-6E8A-4147-A177-3AD203B41FA5}">
                      <a16:colId xmlns:a16="http://schemas.microsoft.com/office/drawing/2014/main" val="1222048231"/>
                    </a:ext>
                  </a:extLst>
                </a:gridCol>
              </a:tblGrid>
              <a:tr h="510089">
                <a:tc>
                  <a:txBody>
                    <a:bodyPr/>
                    <a:lstStyle/>
                    <a:p>
                      <a:endParaRPr lang="en-US" sz="2200" dirty="0"/>
                    </a:p>
                  </a:txBody>
                  <a:tcPr/>
                </a:tc>
                <a:tc>
                  <a:txBody>
                    <a:bodyPr/>
                    <a:lstStyle/>
                    <a:p>
                      <a:r>
                        <a:rPr lang="en-US" sz="2200" dirty="0"/>
                        <a:t>Endotherm</a:t>
                      </a:r>
                    </a:p>
                  </a:txBody>
                  <a:tcPr/>
                </a:tc>
                <a:tc>
                  <a:txBody>
                    <a:bodyPr/>
                    <a:lstStyle/>
                    <a:p>
                      <a:r>
                        <a:rPr lang="en-US" sz="2200" dirty="0"/>
                        <a:t>Ectotherm</a:t>
                      </a:r>
                    </a:p>
                  </a:txBody>
                  <a:tcPr/>
                </a:tc>
                <a:extLst>
                  <a:ext uri="{0D108BD9-81ED-4DB2-BD59-A6C34878D82A}">
                    <a16:rowId xmlns:a16="http://schemas.microsoft.com/office/drawing/2014/main" val="930009478"/>
                  </a:ext>
                </a:extLst>
              </a:tr>
              <a:tr h="4278908">
                <a:tc>
                  <a:txBody>
                    <a:bodyPr/>
                    <a:lstStyle/>
                    <a:p>
                      <a:r>
                        <a:rPr lang="en-US" sz="2200" dirty="0"/>
                        <a:t>Advantages</a:t>
                      </a:r>
                    </a:p>
                  </a:txBody>
                  <a:tcPr/>
                </a:tc>
                <a:tc>
                  <a:txBody>
                    <a:bodyPr/>
                    <a:lstStyle/>
                    <a:p>
                      <a:pPr marL="0" indent="0">
                        <a:buFontTx/>
                        <a:buNone/>
                      </a:pPr>
                      <a:r>
                        <a:rPr lang="en-US" sz="2200" dirty="0"/>
                        <a:t>Because endotherms are able to regulate their internal body temperature, maintaining a stable body temperature despite environmental fluctuations they can:</a:t>
                      </a:r>
                    </a:p>
                    <a:p>
                      <a:pPr marL="285750" indent="-285750">
                        <a:buFont typeface="Arial" panose="020B0604020202020204" pitchFamily="34" charset="0"/>
                        <a:buChar char="•"/>
                      </a:pPr>
                      <a:r>
                        <a:rPr lang="en-US" sz="2200" dirty="0"/>
                        <a:t>Reproduce at will</a:t>
                      </a:r>
                    </a:p>
                    <a:p>
                      <a:pPr marL="285750" indent="-285750">
                        <a:buFont typeface="Arial" panose="020B0604020202020204" pitchFamily="34" charset="0"/>
                        <a:buChar char="•"/>
                      </a:pPr>
                      <a:r>
                        <a:rPr lang="en-US" sz="2200" dirty="0"/>
                        <a:t>Live in a wide range of environments, including extreme environments (hot &amp; cold)</a:t>
                      </a:r>
                    </a:p>
                    <a:p>
                      <a:pPr marL="285750" indent="-285750">
                        <a:buFont typeface="Arial" panose="020B0604020202020204" pitchFamily="34" charset="0"/>
                        <a:buChar char="•"/>
                      </a:pPr>
                      <a:r>
                        <a:rPr lang="en-US" sz="2200" dirty="0"/>
                        <a:t>Be active at night, or more active during the day &amp; when the weather is cold – this can help evade predators</a:t>
                      </a:r>
                    </a:p>
                  </a:txBody>
                  <a:tcPr/>
                </a:tc>
                <a:tc>
                  <a:txBody>
                    <a:bodyPr/>
                    <a:lstStyle/>
                    <a:p>
                      <a:r>
                        <a:rPr lang="en-US" sz="2200" dirty="0"/>
                        <a:t>Because ectotherms body temperature is dependent on the external environmental temperature they:</a:t>
                      </a:r>
                    </a:p>
                    <a:p>
                      <a:pPr marL="285750" indent="-285750">
                        <a:buFont typeface="Arial" panose="020B0604020202020204" pitchFamily="34" charset="0"/>
                        <a:buChar char="•"/>
                      </a:pPr>
                      <a:r>
                        <a:rPr lang="en-US" sz="2200" dirty="0"/>
                        <a:t>Have lower energy requirements as they do not use metabolic heat to maintain a stable body temperature, this means they can eat less and tolerate fluctuation in food supply.  This means they can also expend less energy searching for food</a:t>
                      </a:r>
                    </a:p>
                    <a:p>
                      <a:pPr marL="285750" indent="-285750">
                        <a:buFont typeface="Arial" panose="020B0604020202020204" pitchFamily="34" charset="0"/>
                        <a:buChar char="•"/>
                      </a:pPr>
                      <a:r>
                        <a:rPr lang="en-US" sz="2200" dirty="0"/>
                        <a:t>They can tolerate fluctuations in body temperature</a:t>
                      </a:r>
                    </a:p>
                  </a:txBody>
                  <a:tcPr/>
                </a:tc>
                <a:extLst>
                  <a:ext uri="{0D108BD9-81ED-4DB2-BD59-A6C34878D82A}">
                    <a16:rowId xmlns:a16="http://schemas.microsoft.com/office/drawing/2014/main" val="927077640"/>
                  </a:ext>
                </a:extLst>
              </a:tr>
            </a:tbl>
          </a:graphicData>
        </a:graphic>
      </p:graphicFrame>
      <p:sp>
        <p:nvSpPr>
          <p:cNvPr id="7" name="Title 1">
            <a:extLst>
              <a:ext uri="{FF2B5EF4-FFF2-40B4-BE49-F238E27FC236}">
                <a16:creationId xmlns:a16="http://schemas.microsoft.com/office/drawing/2014/main" id="{2846985D-8BF9-E947-B717-4DA51601173B}"/>
              </a:ext>
            </a:extLst>
          </p:cNvPr>
          <p:cNvSpPr txBox="1">
            <a:spLocks noGrp="1"/>
          </p:cNvSpPr>
          <p:nvPr>
            <p:ph type="title"/>
          </p:nvPr>
        </p:nvSpPr>
        <p:spPr>
          <a:xfrm>
            <a:off x="1251678" y="0"/>
            <a:ext cx="10178322" cy="1492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n-AU" sz="30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4: </a:t>
            </a:r>
            <a:r>
              <a:rPr lang="en-AU" sz="3000" b="1" dirty="0">
                <a:latin typeface="Calibri" panose="020F0502020204030204" pitchFamily="34" charset="0"/>
                <a:ea typeface="Calibri" panose="020F0502020204030204" pitchFamily="34" charset="0"/>
                <a:cs typeface="Times New Roman" panose="02020603050405020304" pitchFamily="18" charset="0"/>
              </a:rPr>
              <a:t>Discuss the advantages and disadvantages of how endothermic and ectothermic organisms thermoregulate</a:t>
            </a:r>
            <a:endParaRPr lang="en-US" sz="3000" dirty="0"/>
          </a:p>
        </p:txBody>
      </p:sp>
    </p:spTree>
    <p:extLst>
      <p:ext uri="{BB962C8B-B14F-4D97-AF65-F5344CB8AC3E}">
        <p14:creationId xmlns:p14="http://schemas.microsoft.com/office/powerpoint/2010/main" val="4293077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030378F9-68B0-3F49-81DB-F982970DFE7F}"/>
              </a:ext>
            </a:extLst>
          </p:cNvPr>
          <p:cNvGraphicFramePr>
            <a:graphicFrameLocks noGrp="1"/>
          </p:cNvGraphicFramePr>
          <p:nvPr>
            <p:ph idx="1"/>
            <p:extLst>
              <p:ext uri="{D42A27DB-BD31-4B8C-83A1-F6EECF244321}">
                <p14:modId xmlns:p14="http://schemas.microsoft.com/office/powerpoint/2010/main" val="1169045067"/>
              </p:ext>
            </p:extLst>
          </p:nvPr>
        </p:nvGraphicFramePr>
        <p:xfrm>
          <a:off x="1103586" y="1954924"/>
          <a:ext cx="10602201" cy="4570009"/>
        </p:xfrm>
        <a:graphic>
          <a:graphicData uri="http://schemas.openxmlformats.org/drawingml/2006/table">
            <a:tbl>
              <a:tblPr firstRow="1" bandRow="1">
                <a:tableStyleId>{5C22544A-7EE6-4342-B048-85BDC9FD1C3A}</a:tableStyleId>
              </a:tblPr>
              <a:tblGrid>
                <a:gridCol w="1876096">
                  <a:extLst>
                    <a:ext uri="{9D8B030D-6E8A-4147-A177-3AD203B41FA5}">
                      <a16:colId xmlns:a16="http://schemas.microsoft.com/office/drawing/2014/main" val="1026291829"/>
                    </a:ext>
                  </a:extLst>
                </a:gridCol>
                <a:gridCol w="4046148">
                  <a:extLst>
                    <a:ext uri="{9D8B030D-6E8A-4147-A177-3AD203B41FA5}">
                      <a16:colId xmlns:a16="http://schemas.microsoft.com/office/drawing/2014/main" val="1918117105"/>
                    </a:ext>
                  </a:extLst>
                </a:gridCol>
                <a:gridCol w="4679957">
                  <a:extLst>
                    <a:ext uri="{9D8B030D-6E8A-4147-A177-3AD203B41FA5}">
                      <a16:colId xmlns:a16="http://schemas.microsoft.com/office/drawing/2014/main" val="1222048231"/>
                    </a:ext>
                  </a:extLst>
                </a:gridCol>
              </a:tblGrid>
              <a:tr h="725214">
                <a:tc>
                  <a:txBody>
                    <a:bodyPr/>
                    <a:lstStyle/>
                    <a:p>
                      <a:endParaRPr lang="en-US" sz="2200" dirty="0"/>
                    </a:p>
                  </a:txBody>
                  <a:tcPr/>
                </a:tc>
                <a:tc>
                  <a:txBody>
                    <a:bodyPr/>
                    <a:lstStyle/>
                    <a:p>
                      <a:r>
                        <a:rPr lang="en-US" sz="2200" dirty="0"/>
                        <a:t>Endotherm</a:t>
                      </a:r>
                    </a:p>
                  </a:txBody>
                  <a:tcPr/>
                </a:tc>
                <a:tc>
                  <a:txBody>
                    <a:bodyPr/>
                    <a:lstStyle/>
                    <a:p>
                      <a:r>
                        <a:rPr lang="en-US" sz="2200" dirty="0"/>
                        <a:t>Ectotherm</a:t>
                      </a:r>
                    </a:p>
                  </a:txBody>
                  <a:tcPr/>
                </a:tc>
                <a:extLst>
                  <a:ext uri="{0D108BD9-81ED-4DB2-BD59-A6C34878D82A}">
                    <a16:rowId xmlns:a16="http://schemas.microsoft.com/office/drawing/2014/main" val="930009478"/>
                  </a:ext>
                </a:extLst>
              </a:tr>
              <a:tr h="3844795">
                <a:tc>
                  <a:txBody>
                    <a:bodyPr/>
                    <a:lstStyle/>
                    <a:p>
                      <a:r>
                        <a:rPr lang="en-US" sz="2200" dirty="0"/>
                        <a:t>Disadvantages</a:t>
                      </a:r>
                    </a:p>
                  </a:txBody>
                  <a:tcPr/>
                </a:tc>
                <a:tc>
                  <a:txBody>
                    <a:bodyPr/>
                    <a:lstStyle/>
                    <a:p>
                      <a:r>
                        <a:rPr lang="en-US" sz="2200" dirty="0"/>
                        <a:t>To maintain a stable internal body temperature endotherms must maintain a high metabolic rate which requires a high amount of energy. This means endotherms:</a:t>
                      </a:r>
                    </a:p>
                    <a:p>
                      <a:pPr marL="285750" indent="-285750">
                        <a:buFont typeface="Arial" panose="020B0604020202020204" pitchFamily="34" charset="0"/>
                        <a:buChar char="•"/>
                      </a:pPr>
                      <a:r>
                        <a:rPr lang="en-US" sz="2200" dirty="0"/>
                        <a:t>Must eat regularly &amp; cannot tolerate fluctuations in food supply</a:t>
                      </a:r>
                    </a:p>
                    <a:p>
                      <a:pPr marL="285750" indent="-285750">
                        <a:buFont typeface="Arial" panose="020B0604020202020204" pitchFamily="34" charset="0"/>
                        <a:buChar char="•"/>
                      </a:pPr>
                      <a:r>
                        <a:rPr lang="en-US" sz="2200" dirty="0"/>
                        <a:t>Must spend energy searching for food</a:t>
                      </a:r>
                    </a:p>
                  </a:txBody>
                  <a:tcPr/>
                </a:tc>
                <a:tc>
                  <a:txBody>
                    <a:bodyPr/>
                    <a:lstStyle/>
                    <a:p>
                      <a:r>
                        <a:rPr lang="en-US" sz="2200" dirty="0"/>
                        <a:t>Body temperature is dependent on environmental temperature. This means ectotherms:</a:t>
                      </a:r>
                    </a:p>
                    <a:p>
                      <a:pPr marL="285750" indent="-285750">
                        <a:buFont typeface="Arial" panose="020B0604020202020204" pitchFamily="34" charset="0"/>
                        <a:buChar char="•"/>
                      </a:pPr>
                      <a:r>
                        <a:rPr lang="en-US" sz="2200" dirty="0"/>
                        <a:t>Limited to living in areas with less extreme environments, as they cannot tolerate very high and very low environmental temperatures</a:t>
                      </a:r>
                    </a:p>
                    <a:p>
                      <a:pPr marL="285750" indent="-285750">
                        <a:buFont typeface="Arial" panose="020B0604020202020204" pitchFamily="34" charset="0"/>
                        <a:buChar char="•"/>
                      </a:pPr>
                      <a:r>
                        <a:rPr lang="en-US" sz="2200" dirty="0"/>
                        <a:t>Can only reproduce when environmental temperatures are suitable</a:t>
                      </a:r>
                    </a:p>
                  </a:txBody>
                  <a:tcPr/>
                </a:tc>
                <a:extLst>
                  <a:ext uri="{0D108BD9-81ED-4DB2-BD59-A6C34878D82A}">
                    <a16:rowId xmlns:a16="http://schemas.microsoft.com/office/drawing/2014/main" val="1463703650"/>
                  </a:ext>
                </a:extLst>
              </a:tr>
            </a:tbl>
          </a:graphicData>
        </a:graphic>
      </p:graphicFrame>
      <p:sp>
        <p:nvSpPr>
          <p:cNvPr id="6" name="Title 1">
            <a:extLst>
              <a:ext uri="{FF2B5EF4-FFF2-40B4-BE49-F238E27FC236}">
                <a16:creationId xmlns:a16="http://schemas.microsoft.com/office/drawing/2014/main" id="{386CF8E0-C98C-FD4D-98A2-31164CCA6DC9}"/>
              </a:ext>
            </a:extLst>
          </p:cNvPr>
          <p:cNvSpPr txBox="1">
            <a:spLocks noGrp="1"/>
          </p:cNvSpPr>
          <p:nvPr>
            <p:ph type="title"/>
          </p:nvPr>
        </p:nvSpPr>
        <p:spPr>
          <a:xfrm>
            <a:off x="1315525" y="173421"/>
            <a:ext cx="10178322" cy="1492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n-AU" sz="30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4: </a:t>
            </a:r>
            <a:r>
              <a:rPr lang="en-AU" sz="3000" b="1" dirty="0">
                <a:latin typeface="Calibri" panose="020F0502020204030204" pitchFamily="34" charset="0"/>
                <a:ea typeface="Calibri" panose="020F0502020204030204" pitchFamily="34" charset="0"/>
                <a:cs typeface="Times New Roman" panose="02020603050405020304" pitchFamily="18" charset="0"/>
              </a:rPr>
              <a:t>Discuss the advantages and disadvantages of how endothermic and ectothermic organisms thermoregulate</a:t>
            </a:r>
            <a:endParaRPr lang="en-US" sz="3000" dirty="0"/>
          </a:p>
        </p:txBody>
      </p:sp>
    </p:spTree>
    <p:extLst>
      <p:ext uri="{BB962C8B-B14F-4D97-AF65-F5344CB8AC3E}">
        <p14:creationId xmlns:p14="http://schemas.microsoft.com/office/powerpoint/2010/main" val="4011769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7458E-1B1F-4041-924A-C8E23E9078A4}"/>
              </a:ext>
            </a:extLst>
          </p:cNvPr>
          <p:cNvSpPr>
            <a:spLocks noGrp="1"/>
          </p:cNvSpPr>
          <p:nvPr>
            <p:ph type="title"/>
          </p:nvPr>
        </p:nvSpPr>
        <p:spPr/>
        <p:txBody>
          <a:bodyPr/>
          <a:lstStyle/>
          <a:p>
            <a:r>
              <a:rPr lang="en-US" dirty="0"/>
              <a:t>Check your understanding</a:t>
            </a:r>
          </a:p>
        </p:txBody>
      </p:sp>
      <p:sp>
        <p:nvSpPr>
          <p:cNvPr id="3" name="Content Placeholder 2">
            <a:extLst>
              <a:ext uri="{FF2B5EF4-FFF2-40B4-BE49-F238E27FC236}">
                <a16:creationId xmlns:a16="http://schemas.microsoft.com/office/drawing/2014/main" id="{0BB445A2-C25B-0142-983B-4F51A6C1A98D}"/>
              </a:ext>
            </a:extLst>
          </p:cNvPr>
          <p:cNvSpPr>
            <a:spLocks noGrp="1"/>
          </p:cNvSpPr>
          <p:nvPr>
            <p:ph idx="1"/>
          </p:nvPr>
        </p:nvSpPr>
        <p:spPr>
          <a:xfrm>
            <a:off x="1423128" y="1261303"/>
            <a:ext cx="10178322" cy="3593591"/>
          </a:xfrm>
        </p:spPr>
        <p:txBody>
          <a:bodyPr>
            <a:normAutofit/>
          </a:bodyPr>
          <a:lstStyle/>
          <a:p>
            <a:r>
              <a:rPr lang="en-US" sz="2400" dirty="0"/>
              <a:t>Annotate the graph shown below.  What is line A and line B showing? Can you describe the relationship between the variables for each line? </a:t>
            </a:r>
          </a:p>
        </p:txBody>
      </p:sp>
      <p:pic>
        <p:nvPicPr>
          <p:cNvPr id="25602" name="Picture 2" descr="Endotherms &amp;amp; ectotherms (article) | Ecology | Khan Academy">
            <a:extLst>
              <a:ext uri="{FF2B5EF4-FFF2-40B4-BE49-F238E27FC236}">
                <a16:creationId xmlns:a16="http://schemas.microsoft.com/office/drawing/2014/main" id="{55EB398B-0996-8A4A-8476-20B66803BD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42" y="2203213"/>
            <a:ext cx="9557393" cy="463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393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5BD9D-2D22-5A4C-9DFE-200C3C69916F}"/>
              </a:ext>
            </a:extLst>
          </p:cNvPr>
          <p:cNvSpPr>
            <a:spLocks noGrp="1"/>
          </p:cNvSpPr>
          <p:nvPr>
            <p:ph type="title"/>
          </p:nvPr>
        </p:nvSpPr>
        <p:spPr/>
        <p:txBody>
          <a:bodyPr/>
          <a:lstStyle/>
          <a:p>
            <a:r>
              <a:rPr lang="en-US" dirty="0"/>
              <a:t>Check your understanding</a:t>
            </a:r>
          </a:p>
        </p:txBody>
      </p:sp>
      <p:pic>
        <p:nvPicPr>
          <p:cNvPr id="24578" name="Picture 2" descr="Endotherms &amp;amp; ectotherms (article) | Ecology | Khan Academy">
            <a:extLst>
              <a:ext uri="{FF2B5EF4-FFF2-40B4-BE49-F238E27FC236}">
                <a16:creationId xmlns:a16="http://schemas.microsoft.com/office/drawing/2014/main" id="{8D28CC81-FEAC-CB4D-A0FA-BEF12E6A6E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363" y="1485900"/>
            <a:ext cx="10283439" cy="5157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377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AC3E9-B348-9241-9737-217FB5B5DCE4}"/>
              </a:ext>
            </a:extLst>
          </p:cNvPr>
          <p:cNvSpPr>
            <a:spLocks noGrp="1"/>
          </p:cNvSpPr>
          <p:nvPr>
            <p:ph type="title"/>
          </p:nvPr>
        </p:nvSpPr>
        <p:spPr/>
        <p:txBody>
          <a:bodyPr/>
          <a:lstStyle/>
          <a:p>
            <a:r>
              <a:rPr lang="en-US" dirty="0"/>
              <a:t>Check your understanding</a:t>
            </a:r>
          </a:p>
        </p:txBody>
      </p:sp>
      <p:pic>
        <p:nvPicPr>
          <p:cNvPr id="26626" name="Picture 2" descr="Endotherms &amp;amp; ectotherms (article) | Ecology | Khan Academy">
            <a:extLst>
              <a:ext uri="{FF2B5EF4-FFF2-40B4-BE49-F238E27FC236}">
                <a16:creationId xmlns:a16="http://schemas.microsoft.com/office/drawing/2014/main" id="{A37E3D25-DF10-BB4C-9B69-719686B096A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90663" y="1343025"/>
            <a:ext cx="9794470" cy="4897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060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B36A74-19E0-BF49-B589-4CDB7A145B14}"/>
              </a:ext>
            </a:extLst>
          </p:cNvPr>
          <p:cNvSpPr>
            <a:spLocks noGrp="1"/>
          </p:cNvSpPr>
          <p:nvPr>
            <p:ph idx="1"/>
          </p:nvPr>
        </p:nvSpPr>
        <p:spPr>
          <a:xfrm>
            <a:off x="1251678" y="1632204"/>
            <a:ext cx="10178322" cy="3593591"/>
          </a:xfrm>
        </p:spPr>
        <p:txBody>
          <a:bodyPr>
            <a:noAutofit/>
          </a:bodyPr>
          <a:lstStyle/>
          <a:p>
            <a:r>
              <a:rPr lang="en-AU" altLang="en-US" sz="2400" dirty="0"/>
              <a:t>Heat transfer depends on the temperature gradient between the internal and external environments.</a:t>
            </a:r>
          </a:p>
          <a:p>
            <a:endParaRPr lang="en-AU" altLang="en-US" sz="2400" dirty="0"/>
          </a:p>
          <a:p>
            <a:r>
              <a:rPr lang="en-AU" altLang="en-US" sz="2400" dirty="0"/>
              <a:t>When there is a balance between heat gain and heat loss, the organism is said to be in heat balance, which is the purpose of thermoregulation.</a:t>
            </a:r>
          </a:p>
          <a:p>
            <a:endParaRPr lang="en-AU" altLang="en-US" sz="2400" dirty="0"/>
          </a:p>
          <a:p>
            <a:r>
              <a:rPr lang="en-AU" altLang="en-US" sz="2400" dirty="0"/>
              <a:t>An organism that is hotter than its surroundings loses heat energy in four ways, and an organism that is cooler than its surroundings gains heat in the same four ways: </a:t>
            </a:r>
            <a:r>
              <a:rPr lang="en-AU" altLang="en-US" sz="2400" b="1" dirty="0">
                <a:solidFill>
                  <a:srgbClr val="00B050"/>
                </a:solidFill>
              </a:rPr>
              <a:t>conduction</a:t>
            </a:r>
            <a:r>
              <a:rPr lang="en-AU" altLang="en-US" sz="2400" dirty="0">
                <a:solidFill>
                  <a:srgbClr val="00B050"/>
                </a:solidFill>
              </a:rPr>
              <a:t>, </a:t>
            </a:r>
            <a:r>
              <a:rPr lang="en-AU" altLang="en-US" sz="2400" b="1" dirty="0">
                <a:solidFill>
                  <a:srgbClr val="00B050"/>
                </a:solidFill>
              </a:rPr>
              <a:t>convection</a:t>
            </a:r>
            <a:r>
              <a:rPr lang="en-AU" altLang="en-US" sz="2400" dirty="0">
                <a:solidFill>
                  <a:srgbClr val="00B050"/>
                </a:solidFill>
              </a:rPr>
              <a:t>, </a:t>
            </a:r>
            <a:r>
              <a:rPr lang="en-AU" altLang="en-US" sz="2400" b="1" dirty="0">
                <a:solidFill>
                  <a:srgbClr val="00B050"/>
                </a:solidFill>
              </a:rPr>
              <a:t>evaporation</a:t>
            </a:r>
            <a:r>
              <a:rPr lang="en-AU" altLang="en-US" sz="2400" dirty="0">
                <a:solidFill>
                  <a:srgbClr val="00B050"/>
                </a:solidFill>
              </a:rPr>
              <a:t> and </a:t>
            </a:r>
            <a:r>
              <a:rPr lang="en-AU" altLang="en-US" sz="2400" b="1" dirty="0">
                <a:solidFill>
                  <a:srgbClr val="00B050"/>
                </a:solidFill>
              </a:rPr>
              <a:t>radiation</a:t>
            </a:r>
            <a:r>
              <a:rPr lang="en-AU" altLang="en-US" sz="2400" dirty="0">
                <a:solidFill>
                  <a:srgbClr val="00B050"/>
                </a:solidFill>
              </a:rPr>
              <a:t>.</a:t>
            </a:r>
          </a:p>
          <a:p>
            <a:r>
              <a:rPr lang="en-AU" altLang="en-US" sz="2400" dirty="0">
                <a:solidFill>
                  <a:srgbClr val="00B050"/>
                </a:solidFill>
                <a:hlinkClick r:id="rId3"/>
              </a:rPr>
              <a:t>https://www.youtube.com/watch?v=e7kmmj_qRss&amp;list=PLsMs3sjjy-pCcR8l3ohnIUhIiCwEjQB6K&amp;index=56&amp;t=223s</a:t>
            </a:r>
            <a:r>
              <a:rPr lang="en-AU" altLang="en-US" sz="2400" dirty="0">
                <a:solidFill>
                  <a:srgbClr val="00B050"/>
                </a:solidFill>
              </a:rPr>
              <a:t> </a:t>
            </a:r>
          </a:p>
          <a:p>
            <a:endParaRPr lang="en-US" sz="2400" dirty="0"/>
          </a:p>
        </p:txBody>
      </p:sp>
      <p:sp>
        <p:nvSpPr>
          <p:cNvPr id="6" name="Title 1">
            <a:extLst>
              <a:ext uri="{FF2B5EF4-FFF2-40B4-BE49-F238E27FC236}">
                <a16:creationId xmlns:a16="http://schemas.microsoft.com/office/drawing/2014/main" id="{E7B86B15-78D0-9544-9AA2-34944B0F85E9}"/>
              </a:ext>
            </a:extLst>
          </p:cNvPr>
          <p:cNvSpPr txBox="1">
            <a:spLocks/>
          </p:cNvSpPr>
          <p:nvPr/>
        </p:nvSpPr>
        <p:spPr>
          <a:xfrm>
            <a:off x="1251678" y="946404"/>
            <a:ext cx="10588226"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n-AU" sz="30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5: </a:t>
            </a:r>
            <a:r>
              <a:rPr lang="en-AU" sz="3000" b="1" dirty="0">
                <a:latin typeface="+mn-lt"/>
              </a:rPr>
              <a:t>Describe what is meant by the term heat transfer</a:t>
            </a:r>
            <a:br>
              <a:rPr lang="en-AU" sz="3000" dirty="0"/>
            </a:br>
            <a:br>
              <a:rPr lang="en-AU" sz="3000" dirty="0">
                <a:latin typeface="Calibri" panose="020F0502020204030204" pitchFamily="34" charset="0"/>
                <a:ea typeface="Calibri" panose="020F0502020204030204" pitchFamily="34" charset="0"/>
                <a:cs typeface="Times New Roman" panose="02020603050405020304" pitchFamily="18" charset="0"/>
              </a:rPr>
            </a:br>
            <a:endParaRPr lang="en-US" sz="3000" dirty="0"/>
          </a:p>
        </p:txBody>
      </p:sp>
    </p:spTree>
    <p:extLst>
      <p:ext uri="{BB962C8B-B14F-4D97-AF65-F5344CB8AC3E}">
        <p14:creationId xmlns:p14="http://schemas.microsoft.com/office/powerpoint/2010/main" val="2916352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183E6B-1508-4141-882A-80CD31B86344}"/>
              </a:ext>
            </a:extLst>
          </p:cNvPr>
          <p:cNvSpPr>
            <a:spLocks noGrp="1"/>
          </p:cNvSpPr>
          <p:nvPr>
            <p:ph type="title"/>
          </p:nvPr>
        </p:nvSpPr>
        <p:spPr/>
        <p:txBody>
          <a:bodyPr/>
          <a:lstStyle/>
          <a:p>
            <a:r>
              <a:rPr lang="en-US" dirty="0"/>
              <a:t>homeostasis</a:t>
            </a:r>
          </a:p>
        </p:txBody>
      </p:sp>
      <p:sp>
        <p:nvSpPr>
          <p:cNvPr id="5" name="Text Placeholder 4">
            <a:extLst>
              <a:ext uri="{FF2B5EF4-FFF2-40B4-BE49-F238E27FC236}">
                <a16:creationId xmlns:a16="http://schemas.microsoft.com/office/drawing/2014/main" id="{62F082FF-721B-0A4A-8EF1-9BCF04842F13}"/>
              </a:ext>
            </a:extLst>
          </p:cNvPr>
          <p:cNvSpPr>
            <a:spLocks noGrp="1"/>
          </p:cNvSpPr>
          <p:nvPr>
            <p:ph type="body" idx="1"/>
          </p:nvPr>
        </p:nvSpPr>
        <p:spPr>
          <a:xfrm>
            <a:off x="3242930" y="5159781"/>
            <a:ext cx="7696416" cy="951135"/>
          </a:xfrm>
        </p:spPr>
        <p:txBody>
          <a:bodyPr>
            <a:noAutofit/>
          </a:bodyPr>
          <a:lstStyle/>
          <a:p>
            <a:r>
              <a:rPr lang="en-US" sz="4400" dirty="0"/>
              <a:t>thermoregulation</a:t>
            </a:r>
          </a:p>
        </p:txBody>
      </p:sp>
    </p:spTree>
    <p:extLst>
      <p:ext uri="{BB962C8B-B14F-4D97-AF65-F5344CB8AC3E}">
        <p14:creationId xmlns:p14="http://schemas.microsoft.com/office/powerpoint/2010/main" val="4268633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iagram 5">
            <a:extLst>
              <a:ext uri="{FF2B5EF4-FFF2-40B4-BE49-F238E27FC236}">
                <a16:creationId xmlns:a16="http://schemas.microsoft.com/office/drawing/2014/main" id="{03B14356-F7E9-AD45-A0B6-1E4CB7101B88}"/>
              </a:ext>
            </a:extLst>
          </p:cNvPr>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1678" y="1228725"/>
            <a:ext cx="10178322" cy="5629275"/>
          </a:xfrm>
          <a:prstGeom prst="rect">
            <a:avLst/>
          </a:prstGeom>
          <a:noFill/>
          <a:extLst>
            <a:ext uri="{909E8E84-426E-40DD-AFC4-6F175D3DCCD1}">
              <a14:hiddenFill xmlns:a14="http://schemas.microsoft.com/office/drawing/2010/main">
                <a:solidFill>
                  <a:srgbClr val="FFFFFF"/>
                </a:solidFill>
              </a14:hiddenFill>
            </a:ext>
          </a:extLst>
        </p:spPr>
      </p:pic>
      <p:sp>
        <p:nvSpPr>
          <p:cNvPr id="5" name="Line Callout 1 4">
            <a:extLst>
              <a:ext uri="{FF2B5EF4-FFF2-40B4-BE49-F238E27FC236}">
                <a16:creationId xmlns:a16="http://schemas.microsoft.com/office/drawing/2014/main" id="{29F4577F-133B-0C44-B597-F41CDF3F8DEC}"/>
              </a:ext>
            </a:extLst>
          </p:cNvPr>
          <p:cNvSpPr/>
          <p:nvPr/>
        </p:nvSpPr>
        <p:spPr>
          <a:xfrm>
            <a:off x="6340837" y="4032866"/>
            <a:ext cx="682815" cy="636104"/>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641A8D21-C062-DC42-A7CB-E051717C3FD4}"/>
              </a:ext>
            </a:extLst>
          </p:cNvPr>
          <p:cNvSpPr txBox="1"/>
          <p:nvPr/>
        </p:nvSpPr>
        <p:spPr>
          <a:xfrm>
            <a:off x="6340839" y="4022639"/>
            <a:ext cx="834887" cy="646331"/>
          </a:xfrm>
          <a:prstGeom prst="rect">
            <a:avLst/>
          </a:prstGeom>
          <a:noFill/>
        </p:spPr>
        <p:txBody>
          <a:bodyPr wrap="square" rtlCol="0">
            <a:spAutoFit/>
          </a:bodyPr>
          <a:lstStyle/>
          <a:p>
            <a:r>
              <a:rPr lang="en-US" dirty="0"/>
              <a:t>Or water</a:t>
            </a:r>
          </a:p>
        </p:txBody>
      </p:sp>
      <p:sp>
        <p:nvSpPr>
          <p:cNvPr id="8" name="Title 1">
            <a:extLst>
              <a:ext uri="{FF2B5EF4-FFF2-40B4-BE49-F238E27FC236}">
                <a16:creationId xmlns:a16="http://schemas.microsoft.com/office/drawing/2014/main" id="{C2AF7B0D-A213-FE49-85A9-10EB1D00A7D0}"/>
              </a:ext>
            </a:extLst>
          </p:cNvPr>
          <p:cNvSpPr txBox="1">
            <a:spLocks/>
          </p:cNvSpPr>
          <p:nvPr/>
        </p:nvSpPr>
        <p:spPr>
          <a:xfrm>
            <a:off x="1098152" y="1134944"/>
            <a:ext cx="10485369"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n-AU" sz="30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6: </a:t>
            </a:r>
            <a:r>
              <a:rPr lang="en-AU" sz="3000" b="1" dirty="0">
                <a:latin typeface="+mn-lt"/>
              </a:rPr>
              <a:t>State how heat transfer from one object to another via conduction, convection, evaporation &amp; radiation</a:t>
            </a:r>
            <a:br>
              <a:rPr lang="en-AU" sz="3000" dirty="0"/>
            </a:br>
            <a:br>
              <a:rPr lang="en-AU" sz="3000" dirty="0">
                <a:latin typeface="Calibri" panose="020F0502020204030204" pitchFamily="34" charset="0"/>
                <a:ea typeface="Calibri" panose="020F0502020204030204" pitchFamily="34" charset="0"/>
                <a:cs typeface="Times New Roman" panose="02020603050405020304" pitchFamily="18" charset="0"/>
              </a:rPr>
            </a:br>
            <a:endParaRPr lang="en-US" sz="3000" dirty="0"/>
          </a:p>
        </p:txBody>
      </p:sp>
    </p:spTree>
    <p:extLst>
      <p:ext uri="{BB962C8B-B14F-4D97-AF65-F5344CB8AC3E}">
        <p14:creationId xmlns:p14="http://schemas.microsoft.com/office/powerpoint/2010/main" val="1272520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4543" y="2312894"/>
            <a:ext cx="9464500" cy="431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544543" y="1128451"/>
            <a:ext cx="9471212" cy="1200329"/>
          </a:xfrm>
          <a:prstGeom prst="rect">
            <a:avLst/>
          </a:prstGeom>
          <a:solidFill>
            <a:schemeClr val="bg2">
              <a:lumMod val="20000"/>
              <a:lumOff val="80000"/>
            </a:schemeClr>
          </a:solidFill>
        </p:spPr>
        <p:txBody>
          <a:bodyPr wrap="square">
            <a:spAutoFit/>
          </a:bodyPr>
          <a:lstStyle/>
          <a:p>
            <a:pPr>
              <a:defRPr/>
            </a:pPr>
            <a:r>
              <a:rPr lang="en-GB" sz="2400" dirty="0"/>
              <a:t>Lizards are ectothermic, so rely on external heat sources. Lizards use a number of heat transfer methods to regulate their temperature during the day and night.</a:t>
            </a:r>
            <a:endParaRPr lang="en-AU" altLang="en-US" sz="2400" dirty="0"/>
          </a:p>
        </p:txBody>
      </p:sp>
      <p:sp>
        <p:nvSpPr>
          <p:cNvPr id="7" name="Title 1">
            <a:extLst>
              <a:ext uri="{FF2B5EF4-FFF2-40B4-BE49-F238E27FC236}">
                <a16:creationId xmlns:a16="http://schemas.microsoft.com/office/drawing/2014/main" id="{BC3C0414-AFC8-F440-916D-189B7B180348}"/>
              </a:ext>
            </a:extLst>
          </p:cNvPr>
          <p:cNvSpPr>
            <a:spLocks noGrp="1"/>
          </p:cNvSpPr>
          <p:nvPr>
            <p:ph type="title"/>
          </p:nvPr>
        </p:nvSpPr>
        <p:spPr>
          <a:xfrm>
            <a:off x="1251678" y="382385"/>
            <a:ext cx="10178322" cy="1492132"/>
          </a:xfrm>
        </p:spPr>
        <p:txBody>
          <a:bodyPr/>
          <a:lstStyle/>
          <a:p>
            <a:r>
              <a:rPr lang="en-US" dirty="0"/>
              <a:t>Check your understanding</a:t>
            </a:r>
          </a:p>
        </p:txBody>
      </p:sp>
    </p:spTree>
    <p:extLst>
      <p:ext uri="{BB962C8B-B14F-4D97-AF65-F5344CB8AC3E}">
        <p14:creationId xmlns:p14="http://schemas.microsoft.com/office/powerpoint/2010/main" val="2226435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18089" y="1493039"/>
            <a:ext cx="5983361" cy="5302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354211" y="2299567"/>
            <a:ext cx="3868271" cy="3046988"/>
          </a:xfrm>
          <a:prstGeom prst="rect">
            <a:avLst/>
          </a:prstGeom>
          <a:solidFill>
            <a:schemeClr val="bg2">
              <a:lumMod val="20000"/>
              <a:lumOff val="80000"/>
            </a:schemeClr>
          </a:solidFill>
        </p:spPr>
        <p:txBody>
          <a:bodyPr wrap="square">
            <a:spAutoFit/>
          </a:bodyPr>
          <a:lstStyle/>
          <a:p>
            <a:pPr>
              <a:defRPr/>
            </a:pPr>
            <a:r>
              <a:rPr lang="en-GB" sz="2400" dirty="0"/>
              <a:t>Horses are endothermic, so can regulate their body temperature independent of the external temperature. Horses use a number of heat transfer methods to regulate their temperature while still and while active.</a:t>
            </a:r>
            <a:endParaRPr lang="en-AU" altLang="en-US" sz="2400" dirty="0"/>
          </a:p>
        </p:txBody>
      </p:sp>
      <p:sp>
        <p:nvSpPr>
          <p:cNvPr id="7" name="Title 1">
            <a:extLst>
              <a:ext uri="{FF2B5EF4-FFF2-40B4-BE49-F238E27FC236}">
                <a16:creationId xmlns:a16="http://schemas.microsoft.com/office/drawing/2014/main" id="{190230B7-BDCE-B64E-B5D2-3716B903EA94}"/>
              </a:ext>
            </a:extLst>
          </p:cNvPr>
          <p:cNvSpPr>
            <a:spLocks noGrp="1"/>
          </p:cNvSpPr>
          <p:nvPr>
            <p:ph type="title"/>
          </p:nvPr>
        </p:nvSpPr>
        <p:spPr>
          <a:xfrm>
            <a:off x="1251678" y="382385"/>
            <a:ext cx="10178322" cy="1492132"/>
          </a:xfrm>
        </p:spPr>
        <p:txBody>
          <a:bodyPr/>
          <a:lstStyle/>
          <a:p>
            <a:r>
              <a:rPr lang="en-US" dirty="0"/>
              <a:t>Check your understanding</a:t>
            </a:r>
          </a:p>
        </p:txBody>
      </p:sp>
    </p:spTree>
    <p:extLst>
      <p:ext uri="{BB962C8B-B14F-4D97-AF65-F5344CB8AC3E}">
        <p14:creationId xmlns:p14="http://schemas.microsoft.com/office/powerpoint/2010/main" val="35819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at stress in cows | Dairy Australia">
            <a:extLst>
              <a:ext uri="{FF2B5EF4-FFF2-40B4-BE49-F238E27FC236}">
                <a16:creationId xmlns:a16="http://schemas.microsoft.com/office/drawing/2014/main" id="{79A215B8-E5E2-9D42-8B35-6DB21786475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1878" y="1172817"/>
            <a:ext cx="11285116" cy="559573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F260C835-EE8A-E24C-A65C-A9385334CDFF}"/>
              </a:ext>
            </a:extLst>
          </p:cNvPr>
          <p:cNvSpPr>
            <a:spLocks noGrp="1"/>
          </p:cNvSpPr>
          <p:nvPr>
            <p:ph type="title"/>
          </p:nvPr>
        </p:nvSpPr>
        <p:spPr/>
        <p:txBody>
          <a:bodyPr/>
          <a:lstStyle/>
          <a:p>
            <a:r>
              <a:rPr lang="en-US" dirty="0"/>
              <a:t>Check your understanding</a:t>
            </a:r>
          </a:p>
        </p:txBody>
      </p:sp>
    </p:spTree>
    <p:extLst>
      <p:ext uri="{BB962C8B-B14F-4D97-AF65-F5344CB8AC3E}">
        <p14:creationId xmlns:p14="http://schemas.microsoft.com/office/powerpoint/2010/main" val="1048972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F4F17-115A-344F-B149-1B3038E6307E}"/>
              </a:ext>
            </a:extLst>
          </p:cNvPr>
          <p:cNvSpPr>
            <a:spLocks noGrp="1"/>
          </p:cNvSpPr>
          <p:nvPr>
            <p:ph type="title"/>
          </p:nvPr>
        </p:nvSpPr>
        <p:spPr>
          <a:xfrm>
            <a:off x="936791" y="3176833"/>
            <a:ext cx="10318418" cy="2581538"/>
          </a:xfrm>
        </p:spPr>
        <p:txBody>
          <a:bodyPr vert="horz" lIns="91440" tIns="45720" rIns="91440" bIns="45720" rtlCol="0" anchor="ctr">
            <a:normAutofit/>
          </a:bodyPr>
          <a:lstStyle/>
          <a:p>
            <a:pPr algn="ctr"/>
            <a:r>
              <a:rPr lang="en-US" sz="4000" spc="800" dirty="0"/>
              <a:t>Aquatic organisms</a:t>
            </a:r>
          </a:p>
        </p:txBody>
      </p:sp>
      <p:sp>
        <p:nvSpPr>
          <p:cNvPr id="6163" name="Content Placeholder 6157">
            <a:extLst>
              <a:ext uri="{FF2B5EF4-FFF2-40B4-BE49-F238E27FC236}">
                <a16:creationId xmlns:a16="http://schemas.microsoft.com/office/drawing/2014/main" id="{3AE77638-57C3-4F75-8D93-0741F9FA3550}"/>
              </a:ext>
            </a:extLst>
          </p:cNvPr>
          <p:cNvSpPr>
            <a:spLocks noGrp="1"/>
          </p:cNvSpPr>
          <p:nvPr>
            <p:ph idx="1"/>
          </p:nvPr>
        </p:nvSpPr>
        <p:spPr>
          <a:xfrm>
            <a:off x="802283" y="5057597"/>
            <a:ext cx="10870896" cy="599373"/>
          </a:xfrm>
        </p:spPr>
        <p:txBody>
          <a:bodyPr vert="horz" lIns="91440" tIns="45720" rIns="91440" bIns="45720" rtlCol="0" anchor="t">
            <a:noAutofit/>
          </a:bodyPr>
          <a:lstStyle/>
          <a:p>
            <a:pPr marL="0" indent="0" algn="ctr">
              <a:lnSpc>
                <a:spcPct val="100000"/>
              </a:lnSpc>
              <a:buNone/>
            </a:pPr>
            <a:r>
              <a:rPr lang="en-US" sz="3600" b="1" cap="all" spc="400" dirty="0">
                <a:solidFill>
                  <a:schemeClr val="bg2"/>
                </a:solidFill>
              </a:rPr>
              <a:t>How do aquatic organisms lose heat to their environment?</a:t>
            </a:r>
          </a:p>
        </p:txBody>
      </p:sp>
      <p:pic>
        <p:nvPicPr>
          <p:cNvPr id="6154" name="Picture 10" descr="41 Strange on Twitter | Marine iguana, Iguana, Cute reptiles">
            <a:extLst>
              <a:ext uri="{FF2B5EF4-FFF2-40B4-BE49-F238E27FC236}">
                <a16:creationId xmlns:a16="http://schemas.microsoft.com/office/drawing/2014/main" id="{91F8510F-1F98-E24D-8383-7159712476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43" r="12552" b="5"/>
          <a:stretch/>
        </p:blipFill>
        <p:spPr bwMode="auto">
          <a:xfrm>
            <a:off x="-35063" y="0"/>
            <a:ext cx="3104941" cy="282849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King Penguin | Facts, pictures &amp;amp; more about King Penguin">
            <a:extLst>
              <a:ext uri="{FF2B5EF4-FFF2-40B4-BE49-F238E27FC236}">
                <a16:creationId xmlns:a16="http://schemas.microsoft.com/office/drawing/2014/main" id="{3EEA1CC1-9946-DB45-AE21-F867B5D0413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966" r="9449" b="-4"/>
          <a:stretch/>
        </p:blipFill>
        <p:spPr bwMode="auto">
          <a:xfrm>
            <a:off x="3069878" y="1"/>
            <a:ext cx="3044649" cy="282849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Let&amp;#39;s learn about whales and dolphins | Science News for Students">
            <a:extLst>
              <a:ext uri="{FF2B5EF4-FFF2-40B4-BE49-F238E27FC236}">
                <a16:creationId xmlns:a16="http://schemas.microsoft.com/office/drawing/2014/main" id="{4693FD91-110B-F14C-B196-87A23DC8E51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227" r="15926"/>
          <a:stretch/>
        </p:blipFill>
        <p:spPr bwMode="auto">
          <a:xfrm>
            <a:off x="9132382" y="10"/>
            <a:ext cx="3059616" cy="282848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Secret Seals Tour - Sea Dragon Lodge">
            <a:extLst>
              <a:ext uri="{FF2B5EF4-FFF2-40B4-BE49-F238E27FC236}">
                <a16:creationId xmlns:a16="http://schemas.microsoft.com/office/drawing/2014/main" id="{BC1C027F-102B-314C-8902-46DB88F8736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6094" r="-4" b="19908"/>
          <a:stretch/>
        </p:blipFill>
        <p:spPr bwMode="auto">
          <a:xfrm>
            <a:off x="6087734" y="4"/>
            <a:ext cx="3058046" cy="2828491"/>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6157">
            <a:extLst>
              <a:ext uri="{FF2B5EF4-FFF2-40B4-BE49-F238E27FC236}">
                <a16:creationId xmlns:a16="http://schemas.microsoft.com/office/drawing/2014/main" id="{8CDBCBBF-93FB-A943-823F-BEE1F65701E5}"/>
              </a:ext>
            </a:extLst>
          </p:cNvPr>
          <p:cNvSpPr txBox="1">
            <a:spLocks/>
          </p:cNvSpPr>
          <p:nvPr/>
        </p:nvSpPr>
        <p:spPr>
          <a:xfrm>
            <a:off x="954683" y="5209997"/>
            <a:ext cx="10870896" cy="599373"/>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lnSpc>
                <a:spcPct val="100000"/>
              </a:lnSpc>
              <a:buFont typeface="Arial" panose="020B0604020202020204" pitchFamily="34" charset="0"/>
              <a:buNone/>
            </a:pPr>
            <a:r>
              <a:rPr lang="en-US" sz="3600" b="1" cap="all" spc="400" dirty="0">
                <a:solidFill>
                  <a:schemeClr val="accent1"/>
                </a:solidFill>
              </a:rPr>
              <a:t>How do aquatic organisms lose heat to their environment?</a:t>
            </a:r>
          </a:p>
        </p:txBody>
      </p:sp>
    </p:spTree>
    <p:extLst>
      <p:ext uri="{BB962C8B-B14F-4D97-AF65-F5344CB8AC3E}">
        <p14:creationId xmlns:p14="http://schemas.microsoft.com/office/powerpoint/2010/main" val="1772938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Activities</a:t>
            </a:r>
          </a:p>
        </p:txBody>
      </p:sp>
      <p:sp>
        <p:nvSpPr>
          <p:cNvPr id="3" name="Content Placeholder 2"/>
          <p:cNvSpPr>
            <a:spLocks noGrp="1"/>
          </p:cNvSpPr>
          <p:nvPr>
            <p:ph idx="1"/>
          </p:nvPr>
        </p:nvSpPr>
        <p:spPr/>
        <p:txBody>
          <a:bodyPr/>
          <a:lstStyle/>
          <a:p>
            <a:r>
              <a:rPr lang="en-AU"/>
              <a:t>Biology </a:t>
            </a:r>
            <a:r>
              <a:rPr lang="en-AU" dirty="0"/>
              <a:t>WA Units 3 &amp; 4</a:t>
            </a:r>
          </a:p>
          <a:p>
            <a:pPr lvl="1"/>
            <a:r>
              <a:rPr lang="en-AU" dirty="0"/>
              <a:t>Set 10.4 </a:t>
            </a:r>
            <a:r>
              <a:rPr lang="en-AU" dirty="0" err="1"/>
              <a:t>pg</a:t>
            </a:r>
            <a:r>
              <a:rPr lang="en-AU" dirty="0"/>
              <a:t> 351 Q 1 – 4</a:t>
            </a:r>
          </a:p>
          <a:p>
            <a:r>
              <a:rPr lang="en-AU" dirty="0" err="1"/>
              <a:t>Biozones</a:t>
            </a:r>
            <a:endParaRPr lang="en-AU" dirty="0"/>
          </a:p>
          <a:p>
            <a:pPr lvl="1"/>
            <a:r>
              <a:rPr lang="en-AU" dirty="0"/>
              <a:t>67 Thermoregulation in Mammals</a:t>
            </a:r>
          </a:p>
          <a:p>
            <a:pPr marL="457200" lvl="1" indent="0">
              <a:buNone/>
            </a:pPr>
            <a:endParaRPr lang="en-AU" dirty="0"/>
          </a:p>
        </p:txBody>
      </p:sp>
    </p:spTree>
    <p:extLst>
      <p:ext uri="{BB962C8B-B14F-4D97-AF65-F5344CB8AC3E}">
        <p14:creationId xmlns:p14="http://schemas.microsoft.com/office/powerpoint/2010/main" val="2302831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Syllabus links</a:t>
            </a:r>
          </a:p>
        </p:txBody>
      </p:sp>
      <p:sp>
        <p:nvSpPr>
          <p:cNvPr id="3" name="Content Placeholder 2"/>
          <p:cNvSpPr>
            <a:spLocks noGrp="1"/>
          </p:cNvSpPr>
          <p:nvPr>
            <p:ph idx="1"/>
          </p:nvPr>
        </p:nvSpPr>
        <p:spPr>
          <a:xfrm>
            <a:off x="1251678" y="1625601"/>
            <a:ext cx="10178322" cy="3593591"/>
          </a:xfrm>
        </p:spPr>
        <p:txBody>
          <a:bodyPr>
            <a:normAutofit/>
          </a:bodyPr>
          <a:lstStyle/>
          <a:p>
            <a:pPr lvl="0"/>
            <a:r>
              <a:rPr lang="en-AU" dirty="0"/>
              <a:t>Homeostasis is the process by which the </a:t>
            </a:r>
            <a:r>
              <a:rPr lang="en-AU" dirty="0">
                <a:solidFill>
                  <a:srgbClr val="FF0000"/>
                </a:solidFill>
              </a:rPr>
              <a:t>body maintains a relatively constant internal environment</a:t>
            </a:r>
            <a:r>
              <a:rPr lang="en-AU" dirty="0"/>
              <a:t>; it involves a </a:t>
            </a:r>
            <a:r>
              <a:rPr lang="en-AU" dirty="0">
                <a:solidFill>
                  <a:srgbClr val="FF0000"/>
                </a:solidFill>
              </a:rPr>
              <a:t>stimulus-response model </a:t>
            </a:r>
            <a:r>
              <a:rPr lang="en-AU" dirty="0"/>
              <a:t>in which </a:t>
            </a:r>
            <a:r>
              <a:rPr lang="en-AU" dirty="0">
                <a:solidFill>
                  <a:srgbClr val="FF0000"/>
                </a:solidFill>
              </a:rPr>
              <a:t>change in </a:t>
            </a:r>
            <a:r>
              <a:rPr lang="en-AU" dirty="0"/>
              <a:t>external or internal </a:t>
            </a:r>
            <a:r>
              <a:rPr lang="en-AU" dirty="0">
                <a:solidFill>
                  <a:srgbClr val="FF0000"/>
                </a:solidFill>
              </a:rPr>
              <a:t>environmental conditions </a:t>
            </a:r>
            <a:r>
              <a:rPr lang="en-AU" dirty="0"/>
              <a:t>is </a:t>
            </a:r>
            <a:r>
              <a:rPr lang="en-AU" dirty="0">
                <a:solidFill>
                  <a:srgbClr val="FF0000"/>
                </a:solidFill>
              </a:rPr>
              <a:t>detected</a:t>
            </a:r>
            <a:r>
              <a:rPr lang="en-AU" dirty="0"/>
              <a:t> and appropriate </a:t>
            </a:r>
            <a:r>
              <a:rPr lang="en-AU" dirty="0">
                <a:solidFill>
                  <a:srgbClr val="FF0000"/>
                </a:solidFill>
              </a:rPr>
              <a:t>responses</a:t>
            </a:r>
            <a:r>
              <a:rPr lang="en-AU" dirty="0"/>
              <a:t> occur via </a:t>
            </a:r>
            <a:r>
              <a:rPr lang="en-AU" dirty="0">
                <a:solidFill>
                  <a:srgbClr val="FF0000"/>
                </a:solidFill>
              </a:rPr>
              <a:t>negative feedback</a:t>
            </a:r>
          </a:p>
          <a:p>
            <a:pPr marL="0" indent="0">
              <a:buNone/>
            </a:pPr>
            <a:r>
              <a:rPr lang="en-AU" dirty="0"/>
              <a:t> </a:t>
            </a:r>
          </a:p>
          <a:p>
            <a:pPr lvl="0"/>
            <a:r>
              <a:rPr lang="en-AU" dirty="0"/>
              <a:t>Changes in an organism’s metabolic activity, in addition to structural features and changes in physiological processes and behaviour, enable the organism to maintain its internal environment within tolerance limits (temperature, nitrogenous waste, water, salts, and gases)</a:t>
            </a:r>
          </a:p>
          <a:p>
            <a:endParaRPr lang="en-AU" dirty="0"/>
          </a:p>
        </p:txBody>
      </p:sp>
    </p:spTree>
    <p:extLst>
      <p:ext uri="{BB962C8B-B14F-4D97-AF65-F5344CB8AC3E}">
        <p14:creationId xmlns:p14="http://schemas.microsoft.com/office/powerpoint/2010/main" val="305676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9" y="645107"/>
            <a:ext cx="3384329" cy="5408839"/>
          </a:xfrm>
        </p:spPr>
        <p:txBody>
          <a:bodyPr anchor="ctr">
            <a:normAutofit/>
          </a:bodyPr>
          <a:lstStyle/>
          <a:p>
            <a:r>
              <a:rPr lang="en-AU" sz="4000" dirty="0"/>
              <a:t>Key terminology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28612067"/>
              </p:ext>
            </p:extLst>
          </p:nvPr>
        </p:nvGraphicFramePr>
        <p:xfrm>
          <a:off x="4928096" y="543447"/>
          <a:ext cx="6893303" cy="5864410"/>
        </p:xfrm>
        <a:graphic>
          <a:graphicData uri="http://schemas.openxmlformats.org/drawingml/2006/table">
            <a:tbl>
              <a:tblPr firstRow="1" bandRow="1">
                <a:tableStyleId>{5C22544A-7EE6-4342-B048-85BDC9FD1C3A}</a:tableStyleId>
              </a:tblPr>
              <a:tblGrid>
                <a:gridCol w="1944798">
                  <a:extLst>
                    <a:ext uri="{9D8B030D-6E8A-4147-A177-3AD203B41FA5}">
                      <a16:colId xmlns:a16="http://schemas.microsoft.com/office/drawing/2014/main" val="2422910842"/>
                    </a:ext>
                  </a:extLst>
                </a:gridCol>
                <a:gridCol w="4948505">
                  <a:extLst>
                    <a:ext uri="{9D8B030D-6E8A-4147-A177-3AD203B41FA5}">
                      <a16:colId xmlns:a16="http://schemas.microsoft.com/office/drawing/2014/main" val="1782734378"/>
                    </a:ext>
                  </a:extLst>
                </a:gridCol>
              </a:tblGrid>
              <a:tr h="318202">
                <a:tc>
                  <a:txBody>
                    <a:bodyPr/>
                    <a:lstStyle/>
                    <a:p>
                      <a:r>
                        <a:rPr lang="en-AU" sz="1400" dirty="0"/>
                        <a:t>Term </a:t>
                      </a:r>
                    </a:p>
                  </a:txBody>
                  <a:tcPr marL="72318" marR="72318" marT="36159" marB="36159"/>
                </a:tc>
                <a:tc>
                  <a:txBody>
                    <a:bodyPr/>
                    <a:lstStyle/>
                    <a:p>
                      <a:r>
                        <a:rPr lang="en-AU" sz="1400"/>
                        <a:t>Definition</a:t>
                      </a:r>
                    </a:p>
                  </a:txBody>
                  <a:tcPr marL="72318" marR="72318" marT="36159" marB="36159"/>
                </a:tc>
                <a:extLst>
                  <a:ext uri="{0D108BD9-81ED-4DB2-BD59-A6C34878D82A}">
                    <a16:rowId xmlns:a16="http://schemas.microsoft.com/office/drawing/2014/main" val="2074500739"/>
                  </a:ext>
                </a:extLst>
              </a:tr>
              <a:tr h="3182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Negative Feedback</a:t>
                      </a:r>
                    </a:p>
                  </a:txBody>
                  <a:tcPr marL="72318" marR="72318" marT="36159" marB="36159"/>
                </a:tc>
                <a:tc>
                  <a:txBody>
                    <a:bodyPr/>
                    <a:lstStyle/>
                    <a:p>
                      <a:endParaRPr lang="en-AU" sz="1400"/>
                    </a:p>
                  </a:txBody>
                  <a:tcPr marL="72318" marR="72318" marT="36159" marB="36159"/>
                </a:tc>
                <a:extLst>
                  <a:ext uri="{0D108BD9-81ED-4DB2-BD59-A6C34878D82A}">
                    <a16:rowId xmlns:a16="http://schemas.microsoft.com/office/drawing/2014/main" val="1610951125"/>
                  </a:ext>
                </a:extLst>
              </a:tr>
              <a:tr h="318202">
                <a:tc>
                  <a:txBody>
                    <a:bodyPr/>
                    <a:lstStyle/>
                    <a:p>
                      <a:r>
                        <a:rPr lang="en-AU" dirty="0"/>
                        <a:t>Thermoregulation</a:t>
                      </a:r>
                    </a:p>
                  </a:txBody>
                  <a:tcPr marL="72318" marR="72318" marT="36159" marB="36159"/>
                </a:tc>
                <a:tc>
                  <a:txBody>
                    <a:bodyPr/>
                    <a:lstStyle/>
                    <a:p>
                      <a:endParaRPr lang="en-AU" sz="1400"/>
                    </a:p>
                  </a:txBody>
                  <a:tcPr marL="72318" marR="72318" marT="36159" marB="36159"/>
                </a:tc>
                <a:extLst>
                  <a:ext uri="{0D108BD9-81ED-4DB2-BD59-A6C34878D82A}">
                    <a16:rowId xmlns:a16="http://schemas.microsoft.com/office/drawing/2014/main" val="970345106"/>
                  </a:ext>
                </a:extLst>
              </a:tr>
              <a:tr h="318202">
                <a:tc>
                  <a:txBody>
                    <a:bodyPr/>
                    <a:lstStyle/>
                    <a:p>
                      <a:r>
                        <a:rPr lang="en-AU" dirty="0"/>
                        <a:t>Adaptations</a:t>
                      </a:r>
                    </a:p>
                  </a:txBody>
                  <a:tcPr marL="72318" marR="72318" marT="36159" marB="36159"/>
                </a:tc>
                <a:tc>
                  <a:txBody>
                    <a:bodyPr/>
                    <a:lstStyle/>
                    <a:p>
                      <a:endParaRPr lang="en-AU" sz="1400"/>
                    </a:p>
                  </a:txBody>
                  <a:tcPr marL="72318" marR="72318" marT="36159" marB="36159"/>
                </a:tc>
                <a:extLst>
                  <a:ext uri="{0D108BD9-81ED-4DB2-BD59-A6C34878D82A}">
                    <a16:rowId xmlns:a16="http://schemas.microsoft.com/office/drawing/2014/main" val="3844353656"/>
                  </a:ext>
                </a:extLst>
              </a:tr>
              <a:tr h="318202">
                <a:tc>
                  <a:txBody>
                    <a:bodyPr/>
                    <a:lstStyle/>
                    <a:p>
                      <a:r>
                        <a:rPr lang="en-AU" dirty="0"/>
                        <a:t>Endotherm</a:t>
                      </a:r>
                    </a:p>
                  </a:txBody>
                  <a:tcPr marL="72318" marR="72318" marT="36159" marB="36159"/>
                </a:tc>
                <a:tc>
                  <a:txBody>
                    <a:bodyPr/>
                    <a:lstStyle/>
                    <a:p>
                      <a:endParaRPr lang="en-AU" sz="1400"/>
                    </a:p>
                  </a:txBody>
                  <a:tcPr marL="72318" marR="72318" marT="36159" marB="36159"/>
                </a:tc>
                <a:extLst>
                  <a:ext uri="{0D108BD9-81ED-4DB2-BD59-A6C34878D82A}">
                    <a16:rowId xmlns:a16="http://schemas.microsoft.com/office/drawing/2014/main" val="481097144"/>
                  </a:ext>
                </a:extLst>
              </a:tr>
              <a:tr h="318202">
                <a:tc>
                  <a:txBody>
                    <a:bodyPr/>
                    <a:lstStyle/>
                    <a:p>
                      <a:r>
                        <a:rPr lang="en-AU" dirty="0"/>
                        <a:t>Ectotherms</a:t>
                      </a:r>
                    </a:p>
                  </a:txBody>
                  <a:tcPr marL="72318" marR="72318" marT="36159" marB="36159"/>
                </a:tc>
                <a:tc>
                  <a:txBody>
                    <a:bodyPr/>
                    <a:lstStyle/>
                    <a:p>
                      <a:endParaRPr lang="en-AU" sz="1400"/>
                    </a:p>
                  </a:txBody>
                  <a:tcPr marL="72318" marR="72318" marT="36159" marB="36159"/>
                </a:tc>
                <a:extLst>
                  <a:ext uri="{0D108BD9-81ED-4DB2-BD59-A6C34878D82A}">
                    <a16:rowId xmlns:a16="http://schemas.microsoft.com/office/drawing/2014/main" val="3666363677"/>
                  </a:ext>
                </a:extLst>
              </a:tr>
              <a:tr h="318202">
                <a:tc>
                  <a:txBody>
                    <a:bodyPr/>
                    <a:lstStyle/>
                    <a:p>
                      <a:r>
                        <a:rPr lang="en-AU" dirty="0"/>
                        <a:t>Heat Transfer</a:t>
                      </a:r>
                    </a:p>
                  </a:txBody>
                  <a:tcPr marL="72318" marR="72318" marT="36159" marB="36159"/>
                </a:tc>
                <a:tc>
                  <a:txBody>
                    <a:bodyPr/>
                    <a:lstStyle/>
                    <a:p>
                      <a:endParaRPr lang="en-AU" sz="1400"/>
                    </a:p>
                  </a:txBody>
                  <a:tcPr marL="72318" marR="72318" marT="36159" marB="36159"/>
                </a:tc>
                <a:extLst>
                  <a:ext uri="{0D108BD9-81ED-4DB2-BD59-A6C34878D82A}">
                    <a16:rowId xmlns:a16="http://schemas.microsoft.com/office/drawing/2014/main" val="3863159633"/>
                  </a:ext>
                </a:extLst>
              </a:tr>
              <a:tr h="318202">
                <a:tc>
                  <a:txBody>
                    <a:bodyPr/>
                    <a:lstStyle/>
                    <a:p>
                      <a:r>
                        <a:rPr lang="en-AU" dirty="0"/>
                        <a:t>Conduction</a:t>
                      </a:r>
                    </a:p>
                  </a:txBody>
                  <a:tcPr marL="72318" marR="72318" marT="36159" marB="36159"/>
                </a:tc>
                <a:tc>
                  <a:txBody>
                    <a:bodyPr/>
                    <a:lstStyle/>
                    <a:p>
                      <a:endParaRPr lang="en-AU" sz="1400"/>
                    </a:p>
                  </a:txBody>
                  <a:tcPr marL="72318" marR="72318" marT="36159" marB="36159"/>
                </a:tc>
                <a:extLst>
                  <a:ext uri="{0D108BD9-81ED-4DB2-BD59-A6C34878D82A}">
                    <a16:rowId xmlns:a16="http://schemas.microsoft.com/office/drawing/2014/main" val="313898445"/>
                  </a:ext>
                </a:extLst>
              </a:tr>
              <a:tr h="318202">
                <a:tc>
                  <a:txBody>
                    <a:bodyPr/>
                    <a:lstStyle/>
                    <a:p>
                      <a:r>
                        <a:rPr lang="en-AU" dirty="0"/>
                        <a:t>Convection</a:t>
                      </a:r>
                    </a:p>
                  </a:txBody>
                  <a:tcPr marL="72318" marR="72318" marT="36159" marB="36159"/>
                </a:tc>
                <a:tc>
                  <a:txBody>
                    <a:bodyPr/>
                    <a:lstStyle/>
                    <a:p>
                      <a:endParaRPr lang="en-AU" sz="1400"/>
                    </a:p>
                  </a:txBody>
                  <a:tcPr marL="72318" marR="72318" marT="36159" marB="36159"/>
                </a:tc>
                <a:extLst>
                  <a:ext uri="{0D108BD9-81ED-4DB2-BD59-A6C34878D82A}">
                    <a16:rowId xmlns:a16="http://schemas.microsoft.com/office/drawing/2014/main" val="804847413"/>
                  </a:ext>
                </a:extLst>
              </a:tr>
              <a:tr h="318202">
                <a:tc>
                  <a:txBody>
                    <a:bodyPr/>
                    <a:lstStyle/>
                    <a:p>
                      <a:r>
                        <a:rPr lang="en-AU" dirty="0"/>
                        <a:t>Evaporation</a:t>
                      </a:r>
                    </a:p>
                  </a:txBody>
                  <a:tcPr marL="72318" marR="72318" marT="36159" marB="36159"/>
                </a:tc>
                <a:tc>
                  <a:txBody>
                    <a:bodyPr/>
                    <a:lstStyle/>
                    <a:p>
                      <a:endParaRPr lang="en-AU" sz="1400"/>
                    </a:p>
                  </a:txBody>
                  <a:tcPr marL="72318" marR="72318" marT="36159" marB="36159"/>
                </a:tc>
                <a:extLst>
                  <a:ext uri="{0D108BD9-81ED-4DB2-BD59-A6C34878D82A}">
                    <a16:rowId xmlns:a16="http://schemas.microsoft.com/office/drawing/2014/main" val="1341867280"/>
                  </a:ext>
                </a:extLst>
              </a:tr>
              <a:tr h="318202">
                <a:tc>
                  <a:txBody>
                    <a:bodyPr/>
                    <a:lstStyle/>
                    <a:p>
                      <a:r>
                        <a:rPr lang="en-AU" sz="1800" dirty="0"/>
                        <a:t>Radiation</a:t>
                      </a:r>
                    </a:p>
                  </a:txBody>
                  <a:tcPr marL="72318" marR="72318" marT="36159" marB="36159"/>
                </a:tc>
                <a:tc>
                  <a:txBody>
                    <a:bodyPr/>
                    <a:lstStyle/>
                    <a:p>
                      <a:endParaRPr lang="en-AU" sz="1400"/>
                    </a:p>
                  </a:txBody>
                  <a:tcPr marL="72318" marR="72318" marT="36159" marB="36159"/>
                </a:tc>
                <a:extLst>
                  <a:ext uri="{0D108BD9-81ED-4DB2-BD59-A6C34878D82A}">
                    <a16:rowId xmlns:a16="http://schemas.microsoft.com/office/drawing/2014/main" val="1099138595"/>
                  </a:ext>
                </a:extLst>
              </a:tr>
              <a:tr h="318202">
                <a:tc>
                  <a:txBody>
                    <a:bodyPr/>
                    <a:lstStyle/>
                    <a:p>
                      <a:endParaRPr lang="en-AU" dirty="0"/>
                    </a:p>
                  </a:txBody>
                  <a:tcPr marL="72318" marR="72318" marT="36159" marB="36159"/>
                </a:tc>
                <a:tc>
                  <a:txBody>
                    <a:bodyPr/>
                    <a:lstStyle/>
                    <a:p>
                      <a:endParaRPr lang="en-AU" sz="1400"/>
                    </a:p>
                  </a:txBody>
                  <a:tcPr marL="72318" marR="72318" marT="36159" marB="36159"/>
                </a:tc>
                <a:extLst>
                  <a:ext uri="{0D108BD9-81ED-4DB2-BD59-A6C34878D82A}">
                    <a16:rowId xmlns:a16="http://schemas.microsoft.com/office/drawing/2014/main" val="1288464466"/>
                  </a:ext>
                </a:extLst>
              </a:tr>
              <a:tr h="318202">
                <a:tc>
                  <a:txBody>
                    <a:bodyPr/>
                    <a:lstStyle/>
                    <a:p>
                      <a:endParaRPr lang="en-AU"/>
                    </a:p>
                  </a:txBody>
                  <a:tcPr marL="72318" marR="72318" marT="36159" marB="36159"/>
                </a:tc>
                <a:tc>
                  <a:txBody>
                    <a:bodyPr/>
                    <a:lstStyle/>
                    <a:p>
                      <a:endParaRPr lang="en-AU" sz="1400"/>
                    </a:p>
                  </a:txBody>
                  <a:tcPr marL="72318" marR="72318" marT="36159" marB="36159"/>
                </a:tc>
                <a:extLst>
                  <a:ext uri="{0D108BD9-81ED-4DB2-BD59-A6C34878D82A}">
                    <a16:rowId xmlns:a16="http://schemas.microsoft.com/office/drawing/2014/main" val="2132786340"/>
                  </a:ext>
                </a:extLst>
              </a:tr>
              <a:tr h="318202">
                <a:tc>
                  <a:txBody>
                    <a:bodyPr/>
                    <a:lstStyle/>
                    <a:p>
                      <a:endParaRPr lang="en-AU"/>
                    </a:p>
                  </a:txBody>
                  <a:tcPr marL="72318" marR="72318" marT="36159" marB="36159"/>
                </a:tc>
                <a:tc>
                  <a:txBody>
                    <a:bodyPr/>
                    <a:lstStyle/>
                    <a:p>
                      <a:endParaRPr lang="en-AU" sz="1400"/>
                    </a:p>
                  </a:txBody>
                  <a:tcPr marL="72318" marR="72318" marT="36159" marB="36159"/>
                </a:tc>
                <a:extLst>
                  <a:ext uri="{0D108BD9-81ED-4DB2-BD59-A6C34878D82A}">
                    <a16:rowId xmlns:a16="http://schemas.microsoft.com/office/drawing/2014/main" val="2332656413"/>
                  </a:ext>
                </a:extLst>
              </a:tr>
              <a:tr h="318202">
                <a:tc>
                  <a:txBody>
                    <a:bodyPr/>
                    <a:lstStyle/>
                    <a:p>
                      <a:endParaRPr lang="en-AU"/>
                    </a:p>
                  </a:txBody>
                  <a:tcPr marL="72318" marR="72318" marT="36159" marB="36159"/>
                </a:tc>
                <a:tc>
                  <a:txBody>
                    <a:bodyPr/>
                    <a:lstStyle/>
                    <a:p>
                      <a:endParaRPr lang="en-AU" sz="1400"/>
                    </a:p>
                  </a:txBody>
                  <a:tcPr marL="72318" marR="72318" marT="36159" marB="36159"/>
                </a:tc>
                <a:extLst>
                  <a:ext uri="{0D108BD9-81ED-4DB2-BD59-A6C34878D82A}">
                    <a16:rowId xmlns:a16="http://schemas.microsoft.com/office/drawing/2014/main" val="2968151521"/>
                  </a:ext>
                </a:extLst>
              </a:tr>
              <a:tr h="318202">
                <a:tc>
                  <a:txBody>
                    <a:bodyPr/>
                    <a:lstStyle/>
                    <a:p>
                      <a:endParaRPr lang="en-AU"/>
                    </a:p>
                  </a:txBody>
                  <a:tcPr marL="72318" marR="72318" marT="36159" marB="36159"/>
                </a:tc>
                <a:tc>
                  <a:txBody>
                    <a:bodyPr/>
                    <a:lstStyle/>
                    <a:p>
                      <a:endParaRPr lang="en-AU" sz="1400" dirty="0"/>
                    </a:p>
                  </a:txBody>
                  <a:tcPr marL="72318" marR="72318" marT="36159" marB="36159"/>
                </a:tc>
                <a:extLst>
                  <a:ext uri="{0D108BD9-81ED-4DB2-BD59-A6C34878D82A}">
                    <a16:rowId xmlns:a16="http://schemas.microsoft.com/office/drawing/2014/main" val="2974508551"/>
                  </a:ext>
                </a:extLst>
              </a:tr>
              <a:tr h="318202">
                <a:tc>
                  <a:txBody>
                    <a:bodyPr/>
                    <a:lstStyle/>
                    <a:p>
                      <a:endParaRPr lang="en-AU" dirty="0"/>
                    </a:p>
                  </a:txBody>
                  <a:tcPr marL="72318" marR="72318" marT="36159" marB="36159"/>
                </a:tc>
                <a:tc>
                  <a:txBody>
                    <a:bodyPr/>
                    <a:lstStyle/>
                    <a:p>
                      <a:endParaRPr lang="en-AU" sz="1400" dirty="0"/>
                    </a:p>
                  </a:txBody>
                  <a:tcPr marL="72318" marR="72318" marT="36159" marB="36159"/>
                </a:tc>
                <a:extLst>
                  <a:ext uri="{0D108BD9-81ED-4DB2-BD59-A6C34878D82A}">
                    <a16:rowId xmlns:a16="http://schemas.microsoft.com/office/drawing/2014/main" val="3465870470"/>
                  </a:ext>
                </a:extLst>
              </a:tr>
            </a:tbl>
          </a:graphicData>
        </a:graphic>
      </p:graphicFrame>
    </p:spTree>
    <p:extLst>
      <p:ext uri="{BB962C8B-B14F-4D97-AF65-F5344CB8AC3E}">
        <p14:creationId xmlns:p14="http://schemas.microsoft.com/office/powerpoint/2010/main" val="874022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9E6C4-59EC-874D-A708-3C24779FD8D0}"/>
              </a:ext>
            </a:extLst>
          </p:cNvPr>
          <p:cNvSpPr>
            <a:spLocks noGrp="1"/>
          </p:cNvSpPr>
          <p:nvPr>
            <p:ph type="title"/>
          </p:nvPr>
        </p:nvSpPr>
        <p:spPr>
          <a:xfrm>
            <a:off x="1251678" y="382385"/>
            <a:ext cx="10178322" cy="1492132"/>
          </a:xfrm>
        </p:spPr>
        <p:txBody>
          <a:bodyPr>
            <a:normAutofit/>
          </a:bodyPr>
          <a:lstStyle/>
          <a:p>
            <a:r>
              <a:rPr lang="en-US" dirty="0"/>
              <a:t>Tolerance ranges - reminder</a:t>
            </a:r>
          </a:p>
        </p:txBody>
      </p:sp>
      <p:pic>
        <p:nvPicPr>
          <p:cNvPr id="4" name="Diagram 3" descr="Diagram&#10;&#10;Description automatically generated">
            <a:extLst>
              <a:ext uri="{FF2B5EF4-FFF2-40B4-BE49-F238E27FC236}">
                <a16:creationId xmlns:a16="http://schemas.microsoft.com/office/drawing/2014/main" id="{282B5A01-9184-7B4B-9AAD-6D3E5CB6BACA}"/>
              </a:ext>
            </a:extLst>
          </p:cNvPr>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44295" y="1874517"/>
            <a:ext cx="4780156" cy="361188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4A777C3-21D0-F04A-95D5-F4490017E3CF}"/>
              </a:ext>
            </a:extLst>
          </p:cNvPr>
          <p:cNvSpPr>
            <a:spLocks noGrp="1"/>
          </p:cNvSpPr>
          <p:nvPr>
            <p:ph idx="1"/>
          </p:nvPr>
        </p:nvSpPr>
        <p:spPr>
          <a:xfrm>
            <a:off x="5754946" y="1471961"/>
            <a:ext cx="6054195" cy="4608353"/>
          </a:xfrm>
        </p:spPr>
        <p:txBody>
          <a:bodyPr>
            <a:noAutofit/>
          </a:bodyPr>
          <a:lstStyle/>
          <a:p>
            <a:r>
              <a:rPr lang="en-AU" altLang="en-US" sz="2400" dirty="0"/>
              <a:t>Each organism has set ranges within which they can tolerate the temperature, water balance and different levels of organic and inorganic materials. </a:t>
            </a:r>
          </a:p>
          <a:p>
            <a:r>
              <a:rPr lang="en-AU" altLang="en-US" sz="2400" dirty="0"/>
              <a:t>Organisms can survive change in a factor if it remains within the tolerance range for that factor. </a:t>
            </a:r>
          </a:p>
          <a:p>
            <a:r>
              <a:rPr lang="en-AU" altLang="en-US" sz="2400" dirty="0"/>
              <a:t>If an internal environmental factor goes outside of the tolerance range, it may be fatal for the organism.</a:t>
            </a:r>
          </a:p>
          <a:p>
            <a:endParaRPr lang="en-US" sz="2400" dirty="0"/>
          </a:p>
        </p:txBody>
      </p:sp>
    </p:spTree>
    <p:extLst>
      <p:ext uri="{BB962C8B-B14F-4D97-AF65-F5344CB8AC3E}">
        <p14:creationId xmlns:p14="http://schemas.microsoft.com/office/powerpoint/2010/main" val="1734961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6DED4B-D276-9749-99E5-21A8E38E51D9}"/>
              </a:ext>
            </a:extLst>
          </p:cNvPr>
          <p:cNvSpPr>
            <a:spLocks noGrp="1"/>
          </p:cNvSpPr>
          <p:nvPr>
            <p:ph type="title"/>
          </p:nvPr>
        </p:nvSpPr>
        <p:spPr/>
        <p:txBody>
          <a:bodyPr/>
          <a:lstStyle/>
          <a:p>
            <a:r>
              <a:rPr lang="en-US" dirty="0"/>
              <a:t>Internal environmental factors: temperature</a:t>
            </a:r>
          </a:p>
        </p:txBody>
      </p:sp>
      <p:pic>
        <p:nvPicPr>
          <p:cNvPr id="6" name="Picture 1">
            <a:extLst>
              <a:ext uri="{FF2B5EF4-FFF2-40B4-BE49-F238E27FC236}">
                <a16:creationId xmlns:a16="http://schemas.microsoft.com/office/drawing/2014/main" id="{602E84E3-8AB8-984D-BD77-D2671C38FF3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03758" y="2085975"/>
            <a:ext cx="5571465" cy="438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1463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3ADC9-AA8C-6344-9079-81D9115411FE}"/>
              </a:ext>
            </a:extLst>
          </p:cNvPr>
          <p:cNvSpPr>
            <a:spLocks noGrp="1"/>
          </p:cNvSpPr>
          <p:nvPr>
            <p:ph type="title"/>
          </p:nvPr>
        </p:nvSpPr>
        <p:spPr>
          <a:xfrm>
            <a:off x="1251678" y="234101"/>
            <a:ext cx="10178322" cy="1492132"/>
          </a:xfrm>
        </p:spPr>
        <p:txBody>
          <a:bodyPr/>
          <a:lstStyle/>
          <a:p>
            <a:r>
              <a:rPr lang="en-US" dirty="0"/>
              <a:t>thermoregulation</a:t>
            </a:r>
          </a:p>
        </p:txBody>
      </p:sp>
      <p:sp>
        <p:nvSpPr>
          <p:cNvPr id="4" name="Content Placeholder 2">
            <a:extLst>
              <a:ext uri="{FF2B5EF4-FFF2-40B4-BE49-F238E27FC236}">
                <a16:creationId xmlns:a16="http://schemas.microsoft.com/office/drawing/2014/main" id="{ED1B97A7-36F2-0346-ACC9-5E0926CD8D49}"/>
              </a:ext>
            </a:extLst>
          </p:cNvPr>
          <p:cNvSpPr txBox="1">
            <a:spLocks/>
          </p:cNvSpPr>
          <p:nvPr/>
        </p:nvSpPr>
        <p:spPr>
          <a:xfrm>
            <a:off x="1251678" y="1546897"/>
            <a:ext cx="10178322" cy="4347882"/>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GB" altLang="en-US" sz="2400" dirty="0"/>
              <a:t>Most individual species can only survive within a relatively narrow range of temperature, and they cannot exist in habitats that have greatly varying temperatures. </a:t>
            </a:r>
          </a:p>
          <a:p>
            <a:r>
              <a:rPr lang="en-GB" altLang="en-US" sz="2400" dirty="0"/>
              <a:t>Within their tolerance range, </a:t>
            </a:r>
            <a:r>
              <a:rPr lang="en-GB" altLang="en-US" sz="2400" dirty="0">
                <a:solidFill>
                  <a:srgbClr val="FF0000"/>
                </a:solidFill>
              </a:rPr>
              <a:t>each</a:t>
            </a:r>
            <a:r>
              <a:rPr lang="en-GB" altLang="en-US" sz="2400" dirty="0"/>
              <a:t> species has an optimal temperature range at which it functions best.</a:t>
            </a:r>
          </a:p>
          <a:p>
            <a:pPr marL="0" indent="0">
              <a:buNone/>
            </a:pPr>
            <a:endParaRPr lang="en-AU" sz="2400" dirty="0"/>
          </a:p>
        </p:txBody>
      </p:sp>
    </p:spTree>
    <p:extLst>
      <p:ext uri="{BB962C8B-B14F-4D97-AF65-F5344CB8AC3E}">
        <p14:creationId xmlns:p14="http://schemas.microsoft.com/office/powerpoint/2010/main" val="1608200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D1B97A7-36F2-0346-ACC9-5E0926CD8D49}"/>
              </a:ext>
            </a:extLst>
          </p:cNvPr>
          <p:cNvSpPr txBox="1">
            <a:spLocks/>
          </p:cNvSpPr>
          <p:nvPr/>
        </p:nvSpPr>
        <p:spPr>
          <a:xfrm>
            <a:off x="1251678" y="1314139"/>
            <a:ext cx="10178322" cy="5003533"/>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GB" altLang="en-US" sz="2400" b="1" dirty="0">
                <a:solidFill>
                  <a:srgbClr val="00B050"/>
                </a:solidFill>
              </a:rPr>
              <a:t>Thermoregulation</a:t>
            </a:r>
            <a:r>
              <a:rPr lang="en-GB" altLang="en-US" sz="2400" dirty="0"/>
              <a:t> the mechanisms by which organisms (plants &amp; animals) control heat exchange and metabolic activity in order to maintain their internal temperature within their individual tolerance range </a:t>
            </a:r>
          </a:p>
          <a:p>
            <a:r>
              <a:rPr lang="en-GB" altLang="en-US" sz="2400" dirty="0"/>
              <a:t>It is critical for survival, because most biochemical and physiological processes are temperature sensitive.</a:t>
            </a:r>
            <a:endParaRPr lang="en-AU" altLang="en-US" sz="2400" dirty="0"/>
          </a:p>
          <a:p>
            <a:r>
              <a:rPr lang="en-GB" altLang="en-US" sz="2400" dirty="0"/>
              <a:t>Thermoregulatory mechanisms include adaptations (next lesson)</a:t>
            </a:r>
          </a:p>
          <a:p>
            <a:pPr lvl="1"/>
            <a:r>
              <a:rPr lang="en-GB" altLang="en-US" sz="2200" dirty="0"/>
              <a:t> structural features, behavioural responses and physiological mechanisms to control heat exchange and metabolic activity. </a:t>
            </a:r>
          </a:p>
          <a:p>
            <a:r>
              <a:rPr lang="en-GB" altLang="en-US" sz="2400" dirty="0">
                <a:hlinkClick r:id="rId3"/>
              </a:rPr>
              <a:t>https://www.youtube.com/watch?v=NJEBfl_LKno&amp;list=PLsMs3sjjy-pCcR8l3ohnIUhIiCwEjQB6K&amp;index=74&amp;t=82s</a:t>
            </a:r>
            <a:r>
              <a:rPr lang="en-GB" altLang="en-US" sz="2400" dirty="0"/>
              <a:t> </a:t>
            </a:r>
          </a:p>
          <a:p>
            <a:endParaRPr lang="en-AU" sz="2400" dirty="0"/>
          </a:p>
        </p:txBody>
      </p:sp>
      <p:sp>
        <p:nvSpPr>
          <p:cNvPr id="6" name="Title 1">
            <a:extLst>
              <a:ext uri="{FF2B5EF4-FFF2-40B4-BE49-F238E27FC236}">
                <a16:creationId xmlns:a16="http://schemas.microsoft.com/office/drawing/2014/main" id="{A3AA6329-C136-4140-A87B-DFE13BAD2134}"/>
              </a:ext>
            </a:extLst>
          </p:cNvPr>
          <p:cNvSpPr txBox="1">
            <a:spLocks/>
          </p:cNvSpPr>
          <p:nvPr/>
        </p:nvSpPr>
        <p:spPr>
          <a:xfrm>
            <a:off x="1116093" y="740024"/>
            <a:ext cx="9959813"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n-AU" sz="30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 </a:t>
            </a:r>
            <a:r>
              <a:rPr lang="en-AU" sz="3000" b="1" dirty="0">
                <a:latin typeface="Calibri" panose="020F0502020204030204" pitchFamily="34" charset="0"/>
                <a:ea typeface="Calibri" panose="020F0502020204030204" pitchFamily="34" charset="0"/>
                <a:cs typeface="Times New Roman" panose="02020603050405020304" pitchFamily="18" charset="0"/>
              </a:rPr>
              <a:t>Define the term thermoregulation</a:t>
            </a:r>
            <a:br>
              <a:rPr lang="en-AU" sz="3000" dirty="0">
                <a:latin typeface="Calibri" panose="020F0502020204030204" pitchFamily="34" charset="0"/>
                <a:ea typeface="Calibri" panose="020F0502020204030204" pitchFamily="34" charset="0"/>
                <a:cs typeface="Times New Roman" panose="02020603050405020304" pitchFamily="18" charset="0"/>
              </a:rPr>
            </a:br>
            <a:endParaRPr lang="en-US" sz="3000" dirty="0"/>
          </a:p>
        </p:txBody>
      </p:sp>
    </p:spTree>
    <p:extLst>
      <p:ext uri="{BB962C8B-B14F-4D97-AF65-F5344CB8AC3E}">
        <p14:creationId xmlns:p14="http://schemas.microsoft.com/office/powerpoint/2010/main" val="1279839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06A86E-420A-2C42-8BD2-213054973657}"/>
              </a:ext>
            </a:extLst>
          </p:cNvPr>
          <p:cNvSpPr>
            <a:spLocks noGrp="1"/>
          </p:cNvSpPr>
          <p:nvPr>
            <p:ph idx="1"/>
          </p:nvPr>
        </p:nvSpPr>
        <p:spPr>
          <a:xfrm>
            <a:off x="1251678" y="1256081"/>
            <a:ext cx="10178322" cy="3593591"/>
          </a:xfrm>
        </p:spPr>
        <p:txBody>
          <a:bodyPr>
            <a:noAutofit/>
          </a:bodyPr>
          <a:lstStyle/>
          <a:p>
            <a:r>
              <a:rPr lang="en-AU" altLang="en-US" sz="2400" dirty="0"/>
              <a:t>Thermoregulation in animals is the process by which they maintain an internal temperature within a tolerance range. </a:t>
            </a:r>
          </a:p>
          <a:p>
            <a:r>
              <a:rPr lang="en-AU" altLang="en-US" sz="2400" dirty="0"/>
              <a:t>Heat for thermoregulation can either come from </a:t>
            </a:r>
            <a:r>
              <a:rPr lang="en-AU" altLang="en-US" sz="2400" dirty="0">
                <a:solidFill>
                  <a:srgbClr val="FF0000"/>
                </a:solidFill>
              </a:rPr>
              <a:t>metabolism</a:t>
            </a:r>
            <a:r>
              <a:rPr lang="en-AU" altLang="en-US" sz="2400" dirty="0"/>
              <a:t> or from the </a:t>
            </a:r>
            <a:r>
              <a:rPr lang="en-AU" altLang="en-US" sz="2400" dirty="0">
                <a:solidFill>
                  <a:srgbClr val="FF0000"/>
                </a:solidFill>
              </a:rPr>
              <a:t>external environment</a:t>
            </a:r>
            <a:r>
              <a:rPr lang="en-AU" altLang="en-US" sz="2400" dirty="0"/>
              <a:t>.</a:t>
            </a:r>
          </a:p>
          <a:p>
            <a:pPr marL="0" indent="0">
              <a:buNone/>
            </a:pPr>
            <a:endParaRPr lang="en-US" sz="2400" dirty="0"/>
          </a:p>
        </p:txBody>
      </p:sp>
      <p:pic>
        <p:nvPicPr>
          <p:cNvPr id="1026" name="Picture 2" descr="Endotherms &amp;amp; ectotherms (article) | Ecology | Khan Academy">
            <a:extLst>
              <a:ext uri="{FF2B5EF4-FFF2-40B4-BE49-F238E27FC236}">
                <a16:creationId xmlns:a16="http://schemas.microsoft.com/office/drawing/2014/main" id="{579D08C7-DBC0-B34A-AEAB-B9995A1E65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637" y="3457575"/>
            <a:ext cx="5549900" cy="2698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ndotherms &amp;amp; ectotherms (article) | Ecology | Khan Academy">
            <a:extLst>
              <a:ext uri="{FF2B5EF4-FFF2-40B4-BE49-F238E27FC236}">
                <a16:creationId xmlns:a16="http://schemas.microsoft.com/office/drawing/2014/main" id="{DF1B7604-FEEE-DD42-A39D-241E690BF5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6537" y="3658328"/>
            <a:ext cx="5335587" cy="265031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C50F0063-B434-3246-B187-BEB7AF9CB60E}"/>
              </a:ext>
            </a:extLst>
          </p:cNvPr>
          <p:cNvSpPr txBox="1">
            <a:spLocks/>
          </p:cNvSpPr>
          <p:nvPr/>
        </p:nvSpPr>
        <p:spPr>
          <a:xfrm>
            <a:off x="1116093" y="469905"/>
            <a:ext cx="9959813"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n-AU" sz="30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 </a:t>
            </a:r>
            <a:r>
              <a:rPr lang="en-AU" sz="3000" b="1" dirty="0">
                <a:latin typeface="Calibri" panose="020F0502020204030204" pitchFamily="34" charset="0"/>
                <a:ea typeface="Calibri" panose="020F0502020204030204" pitchFamily="34" charset="0"/>
                <a:cs typeface="Times New Roman" panose="02020603050405020304" pitchFamily="18" charset="0"/>
              </a:rPr>
              <a:t>Define the term thermoregulation</a:t>
            </a:r>
            <a:br>
              <a:rPr lang="en-AU" sz="3000" dirty="0">
                <a:latin typeface="Calibri" panose="020F0502020204030204" pitchFamily="34" charset="0"/>
                <a:ea typeface="Calibri" panose="020F0502020204030204" pitchFamily="34" charset="0"/>
                <a:cs typeface="Times New Roman" panose="02020603050405020304" pitchFamily="18" charset="0"/>
              </a:rPr>
            </a:br>
            <a:endParaRPr lang="en-US" sz="3000" dirty="0"/>
          </a:p>
        </p:txBody>
      </p:sp>
    </p:spTree>
    <p:extLst>
      <p:ext uri="{BB962C8B-B14F-4D97-AF65-F5344CB8AC3E}">
        <p14:creationId xmlns:p14="http://schemas.microsoft.com/office/powerpoint/2010/main" val="2735400804"/>
      </p:ext>
    </p:extLst>
  </p:cSld>
  <p:clrMapOvr>
    <a:masterClrMapping/>
  </p:clrMapOvr>
</p:sld>
</file>

<file path=ppt/theme/theme1.xml><?xml version="1.0" encoding="utf-8"?>
<a:theme xmlns:a="http://schemas.openxmlformats.org/drawingml/2006/main" name="Badg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FF63EC6E249DE43B3ABB3D14114859B" ma:contentTypeVersion="13" ma:contentTypeDescription="Create a new document." ma:contentTypeScope="" ma:versionID="99c02e9404b24da29d82897e19dd8156">
  <xsd:schema xmlns:xsd="http://www.w3.org/2001/XMLSchema" xmlns:xs="http://www.w3.org/2001/XMLSchema" xmlns:p="http://schemas.microsoft.com/office/2006/metadata/properties" xmlns:ns3="081ed5ae-0fcf-45ca-9e0f-fbac52cb9237" xmlns:ns4="8b1aca62-d085-4da7-a399-d54bef97b080" targetNamespace="http://schemas.microsoft.com/office/2006/metadata/properties" ma:root="true" ma:fieldsID="1f095fc3afc55f1869f5ccd943fb3e8c" ns3:_="" ns4:_="">
    <xsd:import namespace="081ed5ae-0fcf-45ca-9e0f-fbac52cb9237"/>
    <xsd:import namespace="8b1aca62-d085-4da7-a399-d54bef97b08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1ed5ae-0fcf-45ca-9e0f-fbac52cb92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b1aca62-d085-4da7-a399-d54bef97b08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9E9EBC-DB05-4733-BB9D-977005C81A0B}">
  <ds:schemaRefs>
    <ds:schemaRef ds:uri="http://schemas.microsoft.com/sharepoint/v3/contenttype/forms"/>
  </ds:schemaRefs>
</ds:datastoreItem>
</file>

<file path=customXml/itemProps2.xml><?xml version="1.0" encoding="utf-8"?>
<ds:datastoreItem xmlns:ds="http://schemas.openxmlformats.org/officeDocument/2006/customXml" ds:itemID="{F65B36D5-7449-406A-BB4B-FD7CF7864EB9}">
  <ds:schemaRefs>
    <ds:schemaRef ds:uri="081ed5ae-0fcf-45ca-9e0f-fbac52cb9237"/>
    <ds:schemaRef ds:uri="8b1aca62-d085-4da7-a399-d54bef97b08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5E983B8A-F848-4E23-BC86-9D33AE11E0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1ed5ae-0fcf-45ca-9e0f-fbac52cb9237"/>
    <ds:schemaRef ds:uri="8b1aca62-d085-4da7-a399-d54bef97b0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Badge</Template>
  <TotalTime>113</TotalTime>
  <Words>1631</Words>
  <Application>Microsoft Macintosh PowerPoint</Application>
  <PresentationFormat>Widescreen</PresentationFormat>
  <Paragraphs>173</Paragraphs>
  <Slides>25</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Gill Sans MT</vt:lpstr>
      <vt:lpstr>Impact</vt:lpstr>
      <vt:lpstr>Lucida Console</vt:lpstr>
      <vt:lpstr>Symbol</vt:lpstr>
      <vt:lpstr>Badge</vt:lpstr>
      <vt:lpstr>homeostasis</vt:lpstr>
      <vt:lpstr>homeostasis</vt:lpstr>
      <vt:lpstr>Syllabus links</vt:lpstr>
      <vt:lpstr>Key terminology</vt:lpstr>
      <vt:lpstr>Tolerance ranges - reminder</vt:lpstr>
      <vt:lpstr>Internal environmental factors: temperature</vt:lpstr>
      <vt:lpstr>thermoregulation</vt:lpstr>
      <vt:lpstr>PowerPoint Presentation</vt:lpstr>
      <vt:lpstr>PowerPoint Presentation</vt:lpstr>
      <vt:lpstr>PowerPoint Presentation</vt:lpstr>
      <vt:lpstr>Thermoregulation in animals</vt:lpstr>
      <vt:lpstr>Check your understanding</vt:lpstr>
      <vt:lpstr>PowerPoint Presentation</vt:lpstr>
      <vt:lpstr>Topic Question 4: Discuss the advantages and disadvantages of how endothermic and ectothermic organisms thermoregulate</vt:lpstr>
      <vt:lpstr>Topic Question 4: Discuss the advantages and disadvantages of how endothermic and ectothermic organisms thermoregulate</vt:lpstr>
      <vt:lpstr>Check your understanding</vt:lpstr>
      <vt:lpstr>Check your understanding</vt:lpstr>
      <vt:lpstr>Check your understanding</vt:lpstr>
      <vt:lpstr>PowerPoint Presentation</vt:lpstr>
      <vt:lpstr>PowerPoint Presentation</vt:lpstr>
      <vt:lpstr>Check your understanding</vt:lpstr>
      <vt:lpstr>Check your understanding</vt:lpstr>
      <vt:lpstr>Check your understanding</vt:lpstr>
      <vt:lpstr>Aquatic organisms</vt:lpstr>
      <vt:lpstr>Activities</vt:lpstr>
    </vt:vector>
  </TitlesOfParts>
  <Company>Department of Education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homeostasis</dc:title>
  <dc:creator>RAYNER Elizabeth [Rossmoyne Senior High School]</dc:creator>
  <cp:lastModifiedBy>LAI Chantel</cp:lastModifiedBy>
  <cp:revision>5</cp:revision>
  <dcterms:created xsi:type="dcterms:W3CDTF">2022-07-29T02:26:36Z</dcterms:created>
  <dcterms:modified xsi:type="dcterms:W3CDTF">2022-08-03T07:12:22Z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0x0101004FF63EC6E249DE43B3ABB3D14114859B</vt:lpwstr>
  </property>
</Properties>
</file>